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13" r:id="rId3"/>
    <p:sldId id="344" r:id="rId4"/>
    <p:sldId id="317" r:id="rId5"/>
    <p:sldId id="314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41" r:id="rId14"/>
    <p:sldId id="340" r:id="rId15"/>
    <p:sldId id="331" r:id="rId16"/>
    <p:sldId id="343" r:id="rId17"/>
    <p:sldId id="325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A63A9C-44CD-46D0-B5FA-0F8849CFFFA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2211B-8B1C-4B4E-A166-82CC52C734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95157-B3DE-46EA-A418-E2ED5C4E035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0C03D-7501-4CED-B0A9-41BD3F62E4F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89ED6-8DB8-4066-9F9D-D0A7563F5C9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8A2F5-0F97-4DF3-B7D9-0B70B3A6DAC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C7613-28BE-4CE1-BE65-205DA2B2024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EB5ED-9B37-47D9-B458-D9751E8EEB0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11F0-DE69-4C6D-AC75-0F5D8F84456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9DC1-0783-4D3B-A792-D3D7597B677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11B59-7EB9-41C2-AB97-610150BC666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C5F363-BA5C-4A05-8685-CFFC45F846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315200" cy="1758849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Specializáció</a:t>
            </a:r>
            <a:r>
              <a:rPr lang="hu-HU" b="1" dirty="0" smtClean="0"/>
              <a:t> </a:t>
            </a:r>
            <a:r>
              <a:rPr lang="hu-HU" b="1" dirty="0" smtClean="0"/>
              <a:t>választás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6" descr="IMG_00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043664" cy="60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7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6" descr="AB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7848600" cy="622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48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7315200" cy="6629400"/>
          </a:xfrm>
        </p:spPr>
        <p:txBody>
          <a:bodyPr>
            <a:normAutofit fontScale="85000" lnSpcReduction="10000"/>
          </a:bodyPr>
          <a:lstStyle/>
          <a:p>
            <a:r>
              <a:rPr lang="hu-HU" b="1" dirty="0"/>
              <a:t>Ipari kommunikációs rendszerek:</a:t>
            </a:r>
          </a:p>
          <a:p>
            <a:r>
              <a:rPr lang="hu-HU" dirty="0"/>
              <a:t>AS-I </a:t>
            </a:r>
          </a:p>
          <a:p>
            <a:r>
              <a:rPr lang="hu-HU" dirty="0"/>
              <a:t>CAN</a:t>
            </a:r>
          </a:p>
          <a:p>
            <a:r>
              <a:rPr lang="hu-HU" dirty="0"/>
              <a:t>PROFIBUS DP</a:t>
            </a:r>
          </a:p>
          <a:p>
            <a:r>
              <a:rPr lang="hu-HU" dirty="0"/>
              <a:t>PROFIBUS PA</a:t>
            </a:r>
          </a:p>
          <a:p>
            <a:r>
              <a:rPr lang="hu-HU" dirty="0" err="1"/>
              <a:t>DeviceNet</a:t>
            </a:r>
            <a:r>
              <a:rPr lang="hu-HU" dirty="0"/>
              <a:t> </a:t>
            </a:r>
          </a:p>
          <a:p>
            <a:r>
              <a:rPr lang="hu-HU" dirty="0" err="1"/>
              <a:t>Profinet</a:t>
            </a:r>
            <a:r>
              <a:rPr lang="hu-HU" dirty="0"/>
              <a:t> </a:t>
            </a:r>
          </a:p>
          <a:p>
            <a:r>
              <a:rPr lang="hu-HU" dirty="0" err="1"/>
              <a:t>Interbus</a:t>
            </a:r>
            <a:r>
              <a:rPr lang="hu-HU" dirty="0"/>
              <a:t> </a:t>
            </a:r>
          </a:p>
          <a:p>
            <a:r>
              <a:rPr lang="hu-HU" dirty="0"/>
              <a:t>ipari Ethernet</a:t>
            </a:r>
          </a:p>
          <a:p>
            <a:r>
              <a:rPr lang="hu-HU" dirty="0"/>
              <a:t>IWLAN</a:t>
            </a:r>
          </a:p>
          <a:p>
            <a:r>
              <a:rPr lang="hu-HU" dirty="0" err="1"/>
              <a:t>ZigBee</a:t>
            </a:r>
            <a:endParaRPr lang="hu-HU" dirty="0"/>
          </a:p>
          <a:p>
            <a:r>
              <a:rPr lang="hu-HU" dirty="0"/>
              <a:t>HART</a:t>
            </a:r>
          </a:p>
          <a:p>
            <a:r>
              <a:rPr lang="hu-HU" dirty="0" err="1"/>
              <a:t>Foundation</a:t>
            </a:r>
            <a:r>
              <a:rPr lang="hu-HU" dirty="0"/>
              <a:t> </a:t>
            </a:r>
            <a:r>
              <a:rPr lang="hu-HU" dirty="0" err="1"/>
              <a:t>Fieldbus</a:t>
            </a:r>
            <a:endParaRPr lang="hu-HU" dirty="0"/>
          </a:p>
          <a:p>
            <a:r>
              <a:rPr lang="hu-HU" dirty="0" err="1"/>
              <a:t>Wireless</a:t>
            </a:r>
            <a:r>
              <a:rPr lang="hu-HU" dirty="0"/>
              <a:t> HART</a:t>
            </a:r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r>
              <a:rPr lang="hu-HU" b="1" dirty="0" smtClean="0"/>
              <a:t>Pneumatikus </a:t>
            </a:r>
            <a:r>
              <a:rPr lang="hu-HU" b="1" dirty="0"/>
              <a:t>rendszerek:</a:t>
            </a:r>
          </a:p>
          <a:p>
            <a:r>
              <a:rPr lang="hu-HU" dirty="0" err="1"/>
              <a:t>Festo</a:t>
            </a:r>
            <a:r>
              <a:rPr lang="hu-HU" dirty="0"/>
              <a:t> </a:t>
            </a:r>
            <a:r>
              <a:rPr lang="hu-HU" dirty="0" err="1"/>
              <a:t>Didactic</a:t>
            </a:r>
            <a:r>
              <a:rPr lang="hu-HU" dirty="0"/>
              <a:t> pneumatikus bemutatórendszer</a:t>
            </a:r>
          </a:p>
          <a:p>
            <a:r>
              <a:rPr lang="hu-HU" dirty="0"/>
              <a:t>6 munkahelyes mechatronikai megmunkáló-központ bemutató </a:t>
            </a:r>
            <a:r>
              <a:rPr lang="hu-HU" dirty="0" smtClean="0"/>
              <a:t>körasztal</a:t>
            </a: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 err="1" smtClean="0"/>
              <a:t>munkahelyes</a:t>
            </a:r>
            <a:r>
              <a:rPr lang="en-US" dirty="0" smtClean="0"/>
              <a:t> </a:t>
            </a:r>
            <a:r>
              <a:rPr lang="en-US" dirty="0" err="1" smtClean="0"/>
              <a:t>Festo</a:t>
            </a:r>
            <a:r>
              <a:rPr lang="en-US" dirty="0" smtClean="0"/>
              <a:t> MPS </a:t>
            </a:r>
            <a:r>
              <a:rPr lang="en-US" dirty="0" err="1" smtClean="0"/>
              <a:t>rendszer</a:t>
            </a:r>
            <a:endParaRPr lang="hu-HU" dirty="0"/>
          </a:p>
        </p:txBody>
      </p:sp>
      <p:pic>
        <p:nvPicPr>
          <p:cNvPr id="5" name="Picture 7" descr="IMGP1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6477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26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1"/>
            <a:ext cx="7315200" cy="5471160"/>
          </a:xfrm>
        </p:spPr>
        <p:txBody>
          <a:bodyPr>
            <a:normAutofit/>
          </a:bodyPr>
          <a:lstStyle/>
          <a:p>
            <a:r>
              <a:rPr lang="hu-HU" b="1" dirty="0"/>
              <a:t>Biztonsági irányító rendszerek:</a:t>
            </a:r>
          </a:p>
          <a:p>
            <a:r>
              <a:rPr lang="hu-HU" dirty="0"/>
              <a:t>PILZ biztonsági PLC kompakt és moduláris egységek,  </a:t>
            </a:r>
            <a:r>
              <a:rPr lang="hu-HU" dirty="0" err="1"/>
              <a:t>Safety</a:t>
            </a:r>
            <a:r>
              <a:rPr lang="hu-HU" dirty="0"/>
              <a:t> </a:t>
            </a:r>
            <a:r>
              <a:rPr lang="hu-HU" dirty="0" err="1"/>
              <a:t>Bus</a:t>
            </a:r>
            <a:r>
              <a:rPr lang="hu-HU" dirty="0"/>
              <a:t>, PROFIBUS DP </a:t>
            </a:r>
          </a:p>
          <a:p>
            <a:r>
              <a:rPr lang="hu-HU" dirty="0"/>
              <a:t>Siemens S7-300 F </a:t>
            </a:r>
            <a:r>
              <a:rPr lang="hu-HU" dirty="0" err="1"/>
              <a:t>biztosági</a:t>
            </a:r>
            <a:r>
              <a:rPr lang="hu-HU" dirty="0"/>
              <a:t> vezérlő PROFIBUS DP </a:t>
            </a:r>
            <a:r>
              <a:rPr lang="hu-HU" dirty="0" err="1"/>
              <a:t>interfésszel</a:t>
            </a:r>
            <a:r>
              <a:rPr lang="hu-HU" dirty="0"/>
              <a:t> </a:t>
            </a:r>
          </a:p>
          <a:p>
            <a:r>
              <a:rPr lang="hu-HU" dirty="0"/>
              <a:t>Siemens S7-300 F </a:t>
            </a:r>
            <a:r>
              <a:rPr lang="hu-HU" dirty="0" err="1"/>
              <a:t>biztosági</a:t>
            </a:r>
            <a:r>
              <a:rPr lang="hu-HU" dirty="0"/>
              <a:t> vezérlő PROFIBUS DP és </a:t>
            </a:r>
            <a:r>
              <a:rPr lang="hu-HU" dirty="0" err="1"/>
              <a:t>Profinet</a:t>
            </a:r>
            <a:r>
              <a:rPr lang="hu-HU" dirty="0"/>
              <a:t> </a:t>
            </a:r>
            <a:r>
              <a:rPr lang="hu-HU" dirty="0" err="1"/>
              <a:t>interfésszel</a:t>
            </a:r>
            <a:r>
              <a:rPr lang="hu-HU" dirty="0"/>
              <a:t> </a:t>
            </a:r>
          </a:p>
          <a:p>
            <a:r>
              <a:rPr lang="hu-HU" dirty="0"/>
              <a:t>Siemens ET200M, ET200S, ET200pro IO rendszer biztonsági IO kártyákkal </a:t>
            </a:r>
          </a:p>
          <a:p>
            <a:endParaRPr lang="hu-HU" dirty="0"/>
          </a:p>
          <a:p>
            <a:r>
              <a:rPr lang="hu-HU" dirty="0" err="1"/>
              <a:t>Trisafe</a:t>
            </a:r>
            <a:r>
              <a:rPr lang="hu-HU" dirty="0"/>
              <a:t> programozható biztonsági vezérlők</a:t>
            </a:r>
          </a:p>
          <a:p>
            <a:endParaRPr lang="hu-HU" dirty="0"/>
          </a:p>
          <a:p>
            <a:r>
              <a:rPr lang="hu-HU" dirty="0"/>
              <a:t>Biztonsági oktatórendszer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421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315200" cy="3539527"/>
          </a:xfrm>
        </p:spPr>
        <p:txBody>
          <a:bodyPr/>
          <a:lstStyle/>
          <a:p>
            <a:r>
              <a:rPr lang="hu-HU" b="1" dirty="0"/>
              <a:t>Vezeték nélküli kommunikációs rendszerek vizsgálati </a:t>
            </a:r>
            <a:r>
              <a:rPr lang="hu-HU" b="1" dirty="0" smtClean="0"/>
              <a:t>műszerei</a:t>
            </a:r>
            <a:endParaRPr lang="hu-HU" b="1" dirty="0"/>
          </a:p>
          <a:p>
            <a:endParaRPr lang="hu-HU" dirty="0"/>
          </a:p>
        </p:txBody>
      </p:sp>
      <p:pic>
        <p:nvPicPr>
          <p:cNvPr id="4" name="Picture 5" descr="&lt;nobr&gt;R&amp;S&lt;sup&gt;®&lt;/sup&gt;FSH4 / R&amp;S&lt;sup&gt;®&lt;/sup&gt;FSH8&lt;/nobr&gt; Spectrum Analy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47117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R&amp;S®HE300HF Ante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362200"/>
            <a:ext cx="22098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R&amp;S®HE300 Anten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4038600"/>
            <a:ext cx="2347913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45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Érdekes</a:t>
            </a:r>
            <a:r>
              <a:rPr lang="en-US" dirty="0" smtClean="0"/>
              <a:t> </a:t>
            </a:r>
            <a:r>
              <a:rPr lang="en-US" dirty="0" err="1" smtClean="0"/>
              <a:t>témák</a:t>
            </a:r>
            <a:r>
              <a:rPr lang="en-US" dirty="0" smtClean="0"/>
              <a:t>, </a:t>
            </a:r>
            <a:r>
              <a:rPr lang="en-US" dirty="0" err="1" smtClean="0"/>
              <a:t>programok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Koktélgép</a:t>
            </a:r>
            <a:endParaRPr lang="en-US" dirty="0" smtClean="0"/>
          </a:p>
          <a:p>
            <a:r>
              <a:rPr lang="en-US" dirty="0" err="1" smtClean="0"/>
              <a:t>Labirintus</a:t>
            </a:r>
            <a:r>
              <a:rPr lang="en-US" dirty="0" smtClean="0"/>
              <a:t> </a:t>
            </a:r>
            <a:r>
              <a:rPr lang="en-US" dirty="0" err="1" smtClean="0"/>
              <a:t>asztal</a:t>
            </a:r>
            <a:endParaRPr lang="en-US" dirty="0" smtClean="0"/>
          </a:p>
          <a:p>
            <a:r>
              <a:rPr lang="en-US" dirty="0" err="1" smtClean="0"/>
              <a:t>Telefonnal</a:t>
            </a:r>
            <a:r>
              <a:rPr lang="en-US" dirty="0" smtClean="0"/>
              <a:t> </a:t>
            </a:r>
            <a:r>
              <a:rPr lang="en-US" dirty="0" err="1"/>
              <a:t>irányított</a:t>
            </a:r>
            <a:r>
              <a:rPr lang="en-US" dirty="0"/>
              <a:t> RC </a:t>
            </a:r>
            <a:r>
              <a:rPr lang="en-US" dirty="0" err="1"/>
              <a:t>autó</a:t>
            </a:r>
            <a:endParaRPr lang="en-US" dirty="0"/>
          </a:p>
          <a:p>
            <a:r>
              <a:rPr lang="en-US" dirty="0" err="1" smtClean="0"/>
              <a:t>Inverz</a:t>
            </a:r>
            <a:r>
              <a:rPr lang="en-US" dirty="0" smtClean="0"/>
              <a:t> </a:t>
            </a:r>
            <a:r>
              <a:rPr lang="en-US" dirty="0" err="1" smtClean="0"/>
              <a:t>inga</a:t>
            </a:r>
            <a:endParaRPr lang="en-US" dirty="0"/>
          </a:p>
          <a:p>
            <a:r>
              <a:rPr lang="en-US" dirty="0" err="1" smtClean="0"/>
              <a:t>Lejtőn</a:t>
            </a:r>
            <a:r>
              <a:rPr lang="en-US" dirty="0" smtClean="0"/>
              <a:t> </a:t>
            </a:r>
            <a:r>
              <a:rPr lang="en-US" dirty="0" err="1" smtClean="0"/>
              <a:t>egyensúlyozás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Ipari</a:t>
            </a:r>
            <a:r>
              <a:rPr lang="en-US" dirty="0" smtClean="0"/>
              <a:t> </a:t>
            </a:r>
            <a:r>
              <a:rPr lang="en-US" dirty="0" err="1" smtClean="0"/>
              <a:t>kutatási</a:t>
            </a:r>
            <a:r>
              <a:rPr lang="en-US" dirty="0" smtClean="0"/>
              <a:t> </a:t>
            </a:r>
            <a:r>
              <a:rPr lang="en-US" dirty="0" err="1" smtClean="0"/>
              <a:t>projektekbe</a:t>
            </a:r>
            <a:r>
              <a:rPr lang="en-US" dirty="0" smtClean="0"/>
              <a:t> </a:t>
            </a:r>
            <a:r>
              <a:rPr lang="en-US" dirty="0" err="1" smtClean="0"/>
              <a:t>bekapcsolódás</a:t>
            </a:r>
            <a:endParaRPr lang="en-US" dirty="0" smtClean="0"/>
          </a:p>
          <a:p>
            <a:r>
              <a:rPr lang="en-US" dirty="0" smtClean="0"/>
              <a:t>PLC </a:t>
            </a:r>
            <a:r>
              <a:rPr lang="en-US" dirty="0" err="1" smtClean="0"/>
              <a:t>programozó</a:t>
            </a:r>
            <a:r>
              <a:rPr lang="en-US" dirty="0" smtClean="0"/>
              <a:t> </a:t>
            </a:r>
            <a:r>
              <a:rPr lang="en-US" dirty="0" err="1" smtClean="0"/>
              <a:t>verseny</a:t>
            </a:r>
            <a:endParaRPr lang="en-US" dirty="0" smtClean="0"/>
          </a:p>
          <a:p>
            <a:r>
              <a:rPr lang="en-US" dirty="0" err="1" smtClean="0"/>
              <a:t>Villamosmérnöki</a:t>
            </a:r>
            <a:r>
              <a:rPr lang="en-US" dirty="0" smtClean="0"/>
              <a:t> </a:t>
            </a:r>
            <a:r>
              <a:rPr lang="en-US" dirty="0" err="1" smtClean="0"/>
              <a:t>Szakmai</a:t>
            </a:r>
            <a:r>
              <a:rPr lang="en-US" dirty="0" smtClean="0"/>
              <a:t> Nap</a:t>
            </a:r>
          </a:p>
          <a:p>
            <a:r>
              <a:rPr lang="en-US" dirty="0" err="1" smtClean="0"/>
              <a:t>Gyárlátogatások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5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Együttműködő</a:t>
            </a:r>
            <a:r>
              <a:rPr lang="en-US" dirty="0" smtClean="0"/>
              <a:t> </a:t>
            </a:r>
            <a:r>
              <a:rPr lang="en-US" dirty="0" err="1" smtClean="0"/>
              <a:t>partnereink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ABB</a:t>
            </a:r>
          </a:p>
          <a:p>
            <a:r>
              <a:rPr lang="en-US" dirty="0" err="1" smtClean="0"/>
              <a:t>Evosoft</a:t>
            </a:r>
            <a:endParaRPr lang="en-US" dirty="0" smtClean="0"/>
          </a:p>
          <a:p>
            <a:r>
              <a:rPr lang="en-US" dirty="0" smtClean="0"/>
              <a:t>MOL </a:t>
            </a:r>
            <a:r>
              <a:rPr lang="en-US" dirty="0" err="1" smtClean="0"/>
              <a:t>Petrolkémia</a:t>
            </a:r>
            <a:endParaRPr lang="en-US" dirty="0" smtClean="0"/>
          </a:p>
          <a:p>
            <a:r>
              <a:rPr lang="en-US" dirty="0" smtClean="0"/>
              <a:t>Samson</a:t>
            </a:r>
          </a:p>
          <a:p>
            <a:r>
              <a:rPr lang="en-US" dirty="0" err="1" smtClean="0"/>
              <a:t>Veproil</a:t>
            </a:r>
            <a:endParaRPr lang="en-US" dirty="0" smtClean="0"/>
          </a:p>
          <a:p>
            <a:r>
              <a:rPr lang="en-US" dirty="0" err="1" smtClean="0"/>
              <a:t>Wago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5481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90800"/>
            <a:ext cx="7315200" cy="1154097"/>
          </a:xfrm>
        </p:spPr>
        <p:txBody>
          <a:bodyPr/>
          <a:lstStyle/>
          <a:p>
            <a:pPr algn="ctr"/>
            <a:r>
              <a:rPr lang="en-US" dirty="0" err="1" smtClean="0"/>
              <a:t>Köszönöm</a:t>
            </a:r>
            <a:r>
              <a:rPr lang="en-US" dirty="0" smtClean="0"/>
              <a:t> a </a:t>
            </a:r>
            <a:r>
              <a:rPr lang="en-US" dirty="0" err="1" smtClean="0"/>
              <a:t>figyelmet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315200" cy="1154097"/>
          </a:xfrm>
        </p:spPr>
        <p:txBody>
          <a:bodyPr/>
          <a:lstStyle/>
          <a:p>
            <a:r>
              <a:rPr lang="en-US" dirty="0" err="1" smtClean="0"/>
              <a:t>Képzési</a:t>
            </a:r>
            <a:r>
              <a:rPr lang="en-US" dirty="0" smtClean="0"/>
              <a:t> </a:t>
            </a:r>
            <a:r>
              <a:rPr lang="en-US" dirty="0" err="1" smtClean="0"/>
              <a:t>rendszerünk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1"/>
            <a:ext cx="7315200" cy="394716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Villamosmérnöki</a:t>
            </a:r>
            <a:r>
              <a:rPr lang="en-US" dirty="0"/>
              <a:t> BSc </a:t>
            </a:r>
            <a:r>
              <a:rPr lang="en-US" dirty="0" err="1"/>
              <a:t>képzés</a:t>
            </a:r>
            <a:r>
              <a:rPr lang="en-US" dirty="0"/>
              <a:t> – </a:t>
            </a:r>
            <a:r>
              <a:rPr lang="en-US" b="1" dirty="0" err="1" smtClean="0"/>
              <a:t>Elektronikai</a:t>
            </a:r>
            <a:r>
              <a:rPr lang="en-US" b="1" dirty="0" smtClean="0"/>
              <a:t> </a:t>
            </a:r>
            <a:r>
              <a:rPr lang="en-US" b="1" dirty="0" err="1" smtClean="0"/>
              <a:t>tervezés</a:t>
            </a:r>
            <a:r>
              <a:rPr lang="en-US" b="1" dirty="0" smtClean="0"/>
              <a:t> </a:t>
            </a:r>
            <a:r>
              <a:rPr lang="en-US" b="1" dirty="0" err="1" smtClean="0"/>
              <a:t>és</a:t>
            </a:r>
            <a:r>
              <a:rPr lang="en-US" b="1" dirty="0" smtClean="0"/>
              <a:t> </a:t>
            </a:r>
            <a:r>
              <a:rPr lang="en-US" b="1" dirty="0" err="1" smtClean="0"/>
              <a:t>gyártás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specializáció</a:t>
            </a:r>
            <a:r>
              <a:rPr lang="en-US" dirty="0" smtClean="0"/>
              <a:t> </a:t>
            </a:r>
            <a:r>
              <a:rPr lang="en-US" dirty="0"/>
              <a:t>(7 </a:t>
            </a:r>
            <a:r>
              <a:rPr lang="en-US" dirty="0" err="1"/>
              <a:t>félév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Villamosmérnöki</a:t>
            </a:r>
            <a:r>
              <a:rPr lang="en-US" dirty="0" smtClean="0"/>
              <a:t> BSc </a:t>
            </a:r>
            <a:r>
              <a:rPr lang="en-US" dirty="0" err="1" smtClean="0"/>
              <a:t>képzés</a:t>
            </a:r>
            <a:r>
              <a:rPr lang="en-US" dirty="0" smtClean="0"/>
              <a:t> – </a:t>
            </a:r>
            <a:r>
              <a:rPr lang="en-US" b="1" dirty="0" err="1">
                <a:solidFill>
                  <a:srgbClr val="92D050"/>
                </a:solidFill>
              </a:rPr>
              <a:t>Ipari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err="1">
                <a:solidFill>
                  <a:srgbClr val="92D050"/>
                </a:solidFill>
              </a:rPr>
              <a:t>automatizálás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err="1">
                <a:solidFill>
                  <a:srgbClr val="92D050"/>
                </a:solidFill>
              </a:rPr>
              <a:t>és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err="1">
                <a:solidFill>
                  <a:srgbClr val="92D050"/>
                </a:solidFill>
              </a:rPr>
              <a:t>kommunikáció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specializáció</a:t>
            </a:r>
            <a:r>
              <a:rPr lang="en-US" dirty="0" smtClean="0"/>
              <a:t> </a:t>
            </a:r>
            <a:r>
              <a:rPr lang="en-US" dirty="0" smtClean="0"/>
              <a:t>(7 </a:t>
            </a:r>
            <a:r>
              <a:rPr lang="en-US" dirty="0" err="1" smtClean="0"/>
              <a:t>félév</a:t>
            </a:r>
            <a:r>
              <a:rPr lang="en-US" dirty="0" smtClean="0"/>
              <a:t>)</a:t>
            </a:r>
          </a:p>
          <a:p>
            <a:r>
              <a:rPr lang="en-US" dirty="0" err="1"/>
              <a:t>Villamosmérnöki</a:t>
            </a:r>
            <a:r>
              <a:rPr lang="en-US" dirty="0"/>
              <a:t> BSc </a:t>
            </a:r>
            <a:r>
              <a:rPr lang="en-US" dirty="0" err="1"/>
              <a:t>képzés</a:t>
            </a:r>
            <a:r>
              <a:rPr lang="en-US" dirty="0"/>
              <a:t> – </a:t>
            </a:r>
            <a:r>
              <a:rPr lang="en-US" b="1" dirty="0" err="1" smtClean="0"/>
              <a:t>Villamos</a:t>
            </a:r>
            <a:r>
              <a:rPr lang="en-US" b="1" dirty="0" smtClean="0"/>
              <a:t> </a:t>
            </a:r>
            <a:r>
              <a:rPr lang="en-US" b="1" dirty="0" err="1" smtClean="0"/>
              <a:t>energetika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specializáció</a:t>
            </a:r>
            <a:r>
              <a:rPr lang="en-US" dirty="0" smtClean="0"/>
              <a:t> </a:t>
            </a:r>
            <a:r>
              <a:rPr lang="en-US" dirty="0"/>
              <a:t>(7 </a:t>
            </a:r>
            <a:r>
              <a:rPr lang="en-US" dirty="0" err="1"/>
              <a:t>félév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Villamosmérnöki</a:t>
            </a:r>
            <a:r>
              <a:rPr lang="en-US" dirty="0" smtClean="0"/>
              <a:t> MSc </a:t>
            </a:r>
            <a:r>
              <a:rPr lang="en-US" dirty="0" err="1" smtClean="0"/>
              <a:t>képzés</a:t>
            </a:r>
            <a:r>
              <a:rPr lang="en-US" dirty="0" smtClean="0"/>
              <a:t> - </a:t>
            </a:r>
            <a:r>
              <a:rPr lang="en-US" b="1" dirty="0" err="1" smtClean="0"/>
              <a:t>Folyamatirányítás</a:t>
            </a:r>
            <a:r>
              <a:rPr lang="en-US" b="1" dirty="0" smtClean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ipari</a:t>
            </a:r>
            <a:r>
              <a:rPr lang="en-US" b="1" dirty="0"/>
              <a:t> </a:t>
            </a:r>
            <a:r>
              <a:rPr lang="en-US" b="1" dirty="0" err="1"/>
              <a:t>kommunikáció</a:t>
            </a:r>
            <a:r>
              <a:rPr lang="en-US" b="1" dirty="0"/>
              <a:t> </a:t>
            </a:r>
            <a:r>
              <a:rPr lang="en-US" dirty="0" err="1" smtClean="0"/>
              <a:t>specializáció</a:t>
            </a:r>
            <a:r>
              <a:rPr lang="en-US" dirty="0" smtClean="0"/>
              <a:t> </a:t>
            </a:r>
            <a:r>
              <a:rPr lang="en-US" dirty="0" smtClean="0"/>
              <a:t>(4 </a:t>
            </a:r>
            <a:r>
              <a:rPr lang="en-US" dirty="0" err="1" smtClean="0"/>
              <a:t>félév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Hatvany</a:t>
            </a:r>
            <a:r>
              <a:rPr lang="en-US" dirty="0" smtClean="0"/>
              <a:t> </a:t>
            </a:r>
            <a:r>
              <a:rPr lang="en-US" dirty="0" err="1" smtClean="0"/>
              <a:t>József</a:t>
            </a:r>
            <a:r>
              <a:rPr lang="en-US" dirty="0" smtClean="0"/>
              <a:t> </a:t>
            </a:r>
            <a:r>
              <a:rPr lang="en-US" dirty="0" err="1" smtClean="0"/>
              <a:t>Informatikai</a:t>
            </a:r>
            <a:r>
              <a:rPr lang="en-US" dirty="0" smtClean="0"/>
              <a:t> </a:t>
            </a:r>
            <a:r>
              <a:rPr lang="en-US" dirty="0" err="1" smtClean="0"/>
              <a:t>Tudományok</a:t>
            </a:r>
            <a:r>
              <a:rPr lang="en-US" dirty="0" smtClean="0"/>
              <a:t> </a:t>
            </a:r>
            <a:r>
              <a:rPr lang="en-US" dirty="0" err="1" smtClean="0"/>
              <a:t>Doktori</a:t>
            </a:r>
            <a:r>
              <a:rPr lang="en-US" dirty="0" smtClean="0"/>
              <a:t> </a:t>
            </a:r>
            <a:r>
              <a:rPr lang="en-US" dirty="0" err="1" smtClean="0"/>
              <a:t>Iskola</a:t>
            </a:r>
            <a:r>
              <a:rPr lang="en-US" dirty="0" smtClean="0"/>
              <a:t> PhD </a:t>
            </a:r>
            <a:r>
              <a:rPr lang="en-US" dirty="0" err="1" smtClean="0"/>
              <a:t>képzés</a:t>
            </a:r>
            <a:r>
              <a:rPr lang="en-US" dirty="0" smtClean="0"/>
              <a:t> (</a:t>
            </a:r>
            <a:r>
              <a:rPr lang="hu-HU" dirty="0" smtClean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félév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Elhelyezkedési</a:t>
            </a:r>
            <a:r>
              <a:rPr lang="en-US" dirty="0" smtClean="0"/>
              <a:t> </a:t>
            </a:r>
            <a:r>
              <a:rPr lang="en-US" dirty="0" err="1" smtClean="0"/>
              <a:t>lehetőségek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Bosch</a:t>
            </a:r>
          </a:p>
          <a:p>
            <a:r>
              <a:rPr lang="en-US" dirty="0" smtClean="0"/>
              <a:t>Jabil</a:t>
            </a:r>
          </a:p>
          <a:p>
            <a:r>
              <a:rPr lang="en-US" dirty="0" err="1" smtClean="0"/>
              <a:t>Joyson</a:t>
            </a:r>
            <a:r>
              <a:rPr lang="en-US" dirty="0" smtClean="0"/>
              <a:t> (</a:t>
            </a:r>
            <a:r>
              <a:rPr lang="en-US" dirty="0" err="1" smtClean="0"/>
              <a:t>Takata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SEGA</a:t>
            </a:r>
          </a:p>
          <a:p>
            <a:endParaRPr lang="en-US" dirty="0" smtClean="0"/>
          </a:p>
          <a:p>
            <a:r>
              <a:rPr lang="en-US" dirty="0" err="1" smtClean="0"/>
              <a:t>BorsodChem</a:t>
            </a:r>
            <a:endParaRPr lang="en-US" dirty="0" smtClean="0"/>
          </a:p>
          <a:p>
            <a:r>
              <a:rPr lang="en-US" dirty="0" smtClean="0"/>
              <a:t>MOL </a:t>
            </a:r>
            <a:r>
              <a:rPr lang="en-US" dirty="0" err="1" smtClean="0"/>
              <a:t>Petrolkélmia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180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925497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Ipari</a:t>
            </a:r>
            <a:r>
              <a:rPr lang="en-US" b="1" dirty="0"/>
              <a:t> </a:t>
            </a:r>
            <a:r>
              <a:rPr lang="en-US" b="1" dirty="0" err="1"/>
              <a:t>automatizálás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kommunikáció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err="1" smtClean="0"/>
              <a:t>specializáció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083395"/>
              </p:ext>
            </p:extLst>
          </p:nvPr>
        </p:nvGraphicFramePr>
        <p:xfrm>
          <a:off x="914400" y="2133600"/>
          <a:ext cx="7315200" cy="3708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37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4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Félév</a:t>
                      </a:r>
                      <a:endParaRPr lang="en-US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Tantárgy</a:t>
                      </a:r>
                      <a:endParaRPr lang="en-US" dirty="0"/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 err="1" smtClean="0"/>
                        <a:t>Irányítástechnikai</a:t>
                      </a:r>
                      <a:r>
                        <a:rPr lang="en-US" sz="1800" b="0" u="none" strike="noStrike" kern="1200" baseline="0" dirty="0" smtClean="0"/>
                        <a:t> </a:t>
                      </a:r>
                      <a:r>
                        <a:rPr lang="en-US" sz="1800" b="0" u="none" strike="noStrike" kern="1200" baseline="0" dirty="0" err="1" smtClean="0"/>
                        <a:t>programrendszerek</a:t>
                      </a:r>
                      <a:r>
                        <a:rPr lang="en-US" sz="1800" b="0" u="none" strike="noStrike" kern="1200" baseline="0" dirty="0" smtClean="0"/>
                        <a:t>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err="1" smtClean="0"/>
                        <a:t>Ipari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kommunikációs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és</a:t>
                      </a:r>
                      <a:r>
                        <a:rPr lang="en-US" sz="1800" u="none" strike="noStrike" kern="1200" baseline="0" dirty="0" smtClean="0"/>
                        <a:t> SCADA </a:t>
                      </a:r>
                      <a:r>
                        <a:rPr lang="en-US" sz="1800" u="none" strike="noStrike" kern="1200" baseline="0" dirty="0" err="1" smtClean="0"/>
                        <a:t>rendszerek</a:t>
                      </a:r>
                      <a:r>
                        <a:rPr lang="en-US" sz="1800" u="none" strike="noStrike" kern="1200" baseline="0" dirty="0" smtClean="0"/>
                        <a:t> I.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DCS-</a:t>
                      </a:r>
                      <a:r>
                        <a:rPr lang="en-US" sz="1800" u="none" strike="noStrike" kern="1200" baseline="0" dirty="0" err="1" smtClean="0"/>
                        <a:t>alapú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folyamatirányítás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u="none" strike="noStrike" kern="1200" baseline="0" dirty="0" smtClean="0"/>
                        <a:t>Terepi műszerezés 	</a:t>
                      </a:r>
                      <a:endParaRPr lang="hu-H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err="1" smtClean="0"/>
                        <a:t>Ipari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kommunikációs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és</a:t>
                      </a:r>
                      <a:r>
                        <a:rPr lang="en-US" sz="1800" u="none" strike="noStrike" kern="1200" baseline="0" dirty="0" smtClean="0"/>
                        <a:t> SCADA </a:t>
                      </a:r>
                      <a:r>
                        <a:rPr lang="en-US" sz="1800" u="none" strike="noStrike" kern="1200" baseline="0" dirty="0" err="1" smtClean="0"/>
                        <a:t>rendszerek</a:t>
                      </a:r>
                      <a:r>
                        <a:rPr lang="en-US" sz="1800" u="none" strike="noStrike" kern="1200" baseline="0" dirty="0" smtClean="0"/>
                        <a:t> II.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err="1" smtClean="0"/>
                        <a:t>Komplex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tervezés</a:t>
                      </a:r>
                      <a:r>
                        <a:rPr lang="en-US" sz="1800" u="none" strike="noStrike" kern="1200" baseline="0" dirty="0" smtClean="0"/>
                        <a:t> 	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smtClean="0"/>
                        <a:t>6 </a:t>
                      </a:r>
                      <a:r>
                        <a:rPr lang="en-US" sz="1800" u="none" strike="noStrike" kern="1200" baseline="0" dirty="0" err="1" smtClean="0"/>
                        <a:t>hét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Szakmai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gyakorlat</a:t>
                      </a:r>
                      <a:r>
                        <a:rPr lang="en-US" sz="1800" u="none" strike="noStrike" kern="1200" baseline="0" dirty="0" smtClean="0"/>
                        <a:t> 	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baseline="0" dirty="0" err="1" smtClean="0"/>
                        <a:t>Biztonsági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irányítások</a:t>
                      </a:r>
                      <a:r>
                        <a:rPr lang="en-US" sz="1800" u="none" strike="noStrike" kern="1200" baseline="0" dirty="0" smtClean="0"/>
                        <a:t> 	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u="none" strike="noStrike" kern="1200" baseline="0" dirty="0" err="1" smtClean="0"/>
                        <a:t>Szakdolgozat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készítés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endParaRPr lang="en-US" dirty="0"/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2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15200" cy="16002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Folyamatirányítás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ipari</a:t>
            </a:r>
            <a:r>
              <a:rPr lang="en-US" b="1" dirty="0"/>
              <a:t> </a:t>
            </a:r>
            <a:r>
              <a:rPr lang="en-US" b="1" dirty="0" err="1"/>
              <a:t>kommunikáció</a:t>
            </a:r>
            <a:r>
              <a:rPr lang="en-US" b="1" dirty="0"/>
              <a:t> </a:t>
            </a:r>
            <a:r>
              <a:rPr lang="en-US" dirty="0" err="1" smtClean="0"/>
              <a:t>specializáció</a:t>
            </a:r>
            <a:r>
              <a:rPr lang="hu-HU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MSc</a:t>
            </a:r>
            <a:r>
              <a:rPr lang="hu-HU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195526"/>
              </p:ext>
            </p:extLst>
          </p:nvPr>
        </p:nvGraphicFramePr>
        <p:xfrm>
          <a:off x="2209800" y="2133600"/>
          <a:ext cx="4944533" cy="39776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944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Tantárgy</a:t>
                      </a:r>
                      <a:endParaRPr lang="en-US" dirty="0"/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Ipari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kommunikációs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rendszerek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tervezése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Irányítási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rendszerek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tervezése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Elosztott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irányítási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rendszerek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Ipari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vezetéknélküli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hálózatok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munka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I. 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Mikrovezérlő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munka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II. 	(PLC)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Szakmai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gyakorlat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(4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hét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	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Diplomamunka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I. 	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Diplomamunka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II. </a:t>
                      </a:r>
                    </a:p>
                  </a:txBody>
                  <a:tcPr marL="81280" marR="812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3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509016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sz="2800" b="1" dirty="0"/>
              <a:t>Ajtonyi István Ipari Kommunikációs Rendszerek Laboratórium</a:t>
            </a:r>
            <a:r>
              <a:rPr lang="hu-HU" dirty="0"/>
              <a:t> </a:t>
            </a:r>
          </a:p>
          <a:p>
            <a:endParaRPr lang="hu-HU" dirty="0"/>
          </a:p>
          <a:p>
            <a:r>
              <a:rPr lang="hu-HU" b="1" dirty="0"/>
              <a:t>Laboratórium </a:t>
            </a:r>
            <a:r>
              <a:rPr lang="hu-HU" b="1" dirty="0" smtClean="0"/>
              <a:t>felelőse</a:t>
            </a:r>
            <a:r>
              <a:rPr lang="hu-HU" b="1" dirty="0"/>
              <a:t>: </a:t>
            </a:r>
            <a:r>
              <a:rPr lang="hu-HU" dirty="0" smtClean="0"/>
              <a:t>Dr. </a:t>
            </a:r>
            <a:r>
              <a:rPr lang="hu-HU" dirty="0" err="1" smtClean="0"/>
              <a:t>Trohák</a:t>
            </a:r>
            <a:r>
              <a:rPr lang="hu-HU" dirty="0" smtClean="0"/>
              <a:t> Attila egyetemi docens</a:t>
            </a:r>
            <a:r>
              <a:rPr lang="en-US" dirty="0" smtClean="0"/>
              <a:t>, </a:t>
            </a:r>
            <a:r>
              <a:rPr lang="en-US" dirty="0" err="1" smtClean="0"/>
              <a:t>Forgács</a:t>
            </a:r>
            <a:r>
              <a:rPr lang="en-US" dirty="0" smtClean="0"/>
              <a:t> </a:t>
            </a:r>
            <a:r>
              <a:rPr lang="en-US" dirty="0" err="1" smtClean="0"/>
              <a:t>Zsófia</a:t>
            </a:r>
            <a:r>
              <a:rPr lang="en-US" dirty="0" smtClean="0"/>
              <a:t> </a:t>
            </a:r>
            <a:r>
              <a:rPr lang="en-US" dirty="0" err="1" smtClean="0"/>
              <a:t>tanársegéd</a:t>
            </a:r>
            <a:endParaRPr lang="hu-HU" dirty="0"/>
          </a:p>
          <a:p>
            <a:endParaRPr lang="hu-HU" dirty="0"/>
          </a:p>
          <a:p>
            <a:pPr algn="ctr"/>
            <a:r>
              <a:rPr lang="hu-HU" sz="2800" b="1" dirty="0"/>
              <a:t>Folyamatirányítási Laboratórium</a:t>
            </a:r>
            <a:r>
              <a:rPr lang="hu-HU" dirty="0"/>
              <a:t> </a:t>
            </a:r>
          </a:p>
          <a:p>
            <a:endParaRPr lang="hu-HU" dirty="0"/>
          </a:p>
          <a:p>
            <a:r>
              <a:rPr lang="hu-HU" b="1" dirty="0"/>
              <a:t>Laboratórium felelőse: </a:t>
            </a:r>
            <a:r>
              <a:rPr lang="hu-HU" dirty="0" smtClean="0"/>
              <a:t>Dr. </a:t>
            </a:r>
            <a:r>
              <a:rPr lang="hu-HU" dirty="0" err="1" smtClean="0"/>
              <a:t>Trohák</a:t>
            </a:r>
            <a:r>
              <a:rPr lang="hu-HU" dirty="0" smtClean="0"/>
              <a:t> </a:t>
            </a:r>
            <a:r>
              <a:rPr lang="hu-HU" dirty="0"/>
              <a:t>Attila egyetemi </a:t>
            </a:r>
            <a:r>
              <a:rPr lang="hu-HU" dirty="0" smtClean="0"/>
              <a:t>docens</a:t>
            </a:r>
            <a:r>
              <a:rPr lang="en-US" dirty="0" smtClean="0"/>
              <a:t>, </a:t>
            </a:r>
            <a:r>
              <a:rPr lang="en-US" dirty="0" err="1" smtClean="0"/>
              <a:t>Móré</a:t>
            </a:r>
            <a:r>
              <a:rPr lang="en-US" dirty="0" smtClean="0"/>
              <a:t> </a:t>
            </a:r>
            <a:r>
              <a:rPr lang="en-US" dirty="0" err="1" smtClean="0"/>
              <a:t>Ádám</a:t>
            </a:r>
            <a:r>
              <a:rPr lang="en-US" dirty="0" smtClean="0"/>
              <a:t> </a:t>
            </a:r>
            <a:r>
              <a:rPr lang="en-US" dirty="0" err="1" smtClean="0"/>
              <a:t>tanszéki</a:t>
            </a:r>
            <a:r>
              <a:rPr lang="en-US" dirty="0" smtClean="0"/>
              <a:t> </a:t>
            </a:r>
            <a:r>
              <a:rPr lang="en-US" dirty="0" err="1" smtClean="0"/>
              <a:t>mérnök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pPr algn="ctr"/>
            <a:r>
              <a:rPr lang="en-US" sz="2800" b="1" dirty="0" err="1" smtClean="0"/>
              <a:t>Gyártásautomatizálási</a:t>
            </a:r>
            <a:r>
              <a:rPr lang="hu-HU" sz="2800" b="1" dirty="0" smtClean="0"/>
              <a:t> </a:t>
            </a:r>
            <a:r>
              <a:rPr lang="hu-HU" sz="2800" b="1" dirty="0"/>
              <a:t>Laboratórium </a:t>
            </a:r>
          </a:p>
          <a:p>
            <a:endParaRPr lang="hu-HU" dirty="0"/>
          </a:p>
          <a:p>
            <a:r>
              <a:rPr lang="hu-HU" b="1" dirty="0"/>
              <a:t>Laboratórium felelőse: </a:t>
            </a:r>
            <a:r>
              <a:rPr lang="hu-HU" dirty="0" smtClean="0"/>
              <a:t>Dr. </a:t>
            </a:r>
            <a:r>
              <a:rPr lang="hu-HU" dirty="0" err="1" smtClean="0"/>
              <a:t>Trohák</a:t>
            </a:r>
            <a:r>
              <a:rPr lang="hu-HU" dirty="0" smtClean="0"/>
              <a:t> </a:t>
            </a:r>
            <a:r>
              <a:rPr lang="hu-HU" dirty="0"/>
              <a:t>Attila egyetemi </a:t>
            </a:r>
            <a:r>
              <a:rPr lang="hu-HU" dirty="0" smtClean="0"/>
              <a:t>docens</a:t>
            </a:r>
            <a:r>
              <a:rPr lang="en-US" dirty="0" smtClean="0"/>
              <a:t>, Simon </a:t>
            </a:r>
            <a:r>
              <a:rPr lang="en-US" dirty="0" err="1" smtClean="0"/>
              <a:t>Róbert</a:t>
            </a:r>
            <a:r>
              <a:rPr lang="en-US" dirty="0" smtClean="0"/>
              <a:t> </a:t>
            </a:r>
            <a:r>
              <a:rPr lang="en-US" dirty="0" smtClean="0"/>
              <a:t>PhD </a:t>
            </a:r>
            <a:r>
              <a:rPr lang="en-US" dirty="0" err="1" smtClean="0"/>
              <a:t>hallgató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835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7315200" cy="3539527"/>
          </a:xfrm>
        </p:spPr>
        <p:txBody>
          <a:bodyPr/>
          <a:lstStyle/>
          <a:p>
            <a:r>
              <a:rPr lang="hu-HU" b="1" dirty="0"/>
              <a:t>PLC oktatóbőröndök:</a:t>
            </a:r>
          </a:p>
          <a:p>
            <a:r>
              <a:rPr lang="hu-HU" dirty="0"/>
              <a:t>5 db Siemens S7-200-as oktatóbőrönd: CPU 224 XP + TD200 panel </a:t>
            </a:r>
          </a:p>
          <a:p>
            <a:r>
              <a:rPr lang="hu-HU" dirty="0"/>
              <a:t>5 db Siemens S7-200-as oktatóbőrönd: CPU 224</a:t>
            </a:r>
          </a:p>
          <a:p>
            <a:r>
              <a:rPr lang="hu-HU" dirty="0"/>
              <a:t>9 db </a:t>
            </a:r>
            <a:r>
              <a:rPr lang="hu-HU" dirty="0" err="1"/>
              <a:t>Saia</a:t>
            </a:r>
            <a:r>
              <a:rPr lang="hu-HU" dirty="0"/>
              <a:t> oktatóbőrönd: PCD1 </a:t>
            </a:r>
          </a:p>
          <a:p>
            <a:r>
              <a:rPr lang="hu-HU" dirty="0"/>
              <a:t>5 db </a:t>
            </a:r>
            <a:r>
              <a:rPr lang="hu-HU" dirty="0" err="1"/>
              <a:t>Moeller</a:t>
            </a:r>
            <a:r>
              <a:rPr lang="hu-HU" dirty="0"/>
              <a:t> oktatóbőrönd: XC-CPU 101</a:t>
            </a:r>
          </a:p>
          <a:p>
            <a:r>
              <a:rPr lang="hu-HU" dirty="0"/>
              <a:t>1 db </a:t>
            </a:r>
            <a:r>
              <a:rPr lang="hu-HU" dirty="0" err="1"/>
              <a:t>Omron</a:t>
            </a:r>
            <a:r>
              <a:rPr lang="hu-HU" dirty="0"/>
              <a:t> oktatóbőrönd: CQM1 + NT30 érintőképernyős panel </a:t>
            </a:r>
          </a:p>
          <a:p>
            <a:r>
              <a:rPr lang="hu-HU" dirty="0"/>
              <a:t>1 db Siemens S7-1200 oktatóbőrönd</a:t>
            </a:r>
          </a:p>
          <a:p>
            <a:endParaRPr lang="hu-HU" dirty="0"/>
          </a:p>
        </p:txBody>
      </p:sp>
      <p:pic>
        <p:nvPicPr>
          <p:cNvPr id="4" name="Picture 6" descr="S7-200_boro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3345116"/>
            <a:ext cx="4643535" cy="351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5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7315200" cy="3539527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/>
              <a:t>PLC rendszerek:</a:t>
            </a:r>
          </a:p>
          <a:p>
            <a:r>
              <a:rPr lang="hu-HU" dirty="0"/>
              <a:t>Siemens: </a:t>
            </a:r>
            <a:r>
              <a:rPr lang="en-US" dirty="0" smtClean="0"/>
              <a:t>S7-1500, S7-1200, </a:t>
            </a:r>
            <a:r>
              <a:rPr lang="hu-HU" dirty="0" smtClean="0"/>
              <a:t>S7-400</a:t>
            </a:r>
            <a:r>
              <a:rPr lang="hu-HU" dirty="0"/>
              <a:t>, S7-300, S7-200, </a:t>
            </a:r>
            <a:r>
              <a:rPr lang="hu-HU" dirty="0" err="1"/>
              <a:t>Logo</a:t>
            </a:r>
            <a:endParaRPr lang="hu-HU" dirty="0"/>
          </a:p>
          <a:p>
            <a:r>
              <a:rPr lang="hu-HU" dirty="0" err="1"/>
              <a:t>Saia</a:t>
            </a:r>
            <a:r>
              <a:rPr lang="hu-HU" dirty="0"/>
              <a:t>: PCD1, PCD2</a:t>
            </a:r>
          </a:p>
          <a:p>
            <a:r>
              <a:rPr lang="hu-HU" dirty="0" err="1"/>
              <a:t>Moeller</a:t>
            </a:r>
            <a:r>
              <a:rPr lang="hu-HU" dirty="0"/>
              <a:t>: </a:t>
            </a:r>
            <a:r>
              <a:rPr lang="hu-HU" dirty="0" err="1"/>
              <a:t>Easy</a:t>
            </a:r>
            <a:r>
              <a:rPr lang="hu-HU" dirty="0"/>
              <a:t> oktatókészlet, MFD </a:t>
            </a:r>
            <a:r>
              <a:rPr lang="hu-HU" dirty="0" err="1"/>
              <a:t>Titan</a:t>
            </a:r>
            <a:r>
              <a:rPr lang="hu-HU" dirty="0"/>
              <a:t> </a:t>
            </a:r>
          </a:p>
          <a:p>
            <a:r>
              <a:rPr lang="hu-HU" dirty="0" err="1"/>
              <a:t>Omron</a:t>
            </a:r>
            <a:r>
              <a:rPr lang="hu-HU" dirty="0"/>
              <a:t> : CQM1, CPM2A, CJ1M, CS1G, SRM1</a:t>
            </a:r>
          </a:p>
          <a:p>
            <a:r>
              <a:rPr lang="hu-HU" dirty="0"/>
              <a:t>Allen </a:t>
            </a:r>
            <a:r>
              <a:rPr lang="hu-HU" dirty="0" err="1"/>
              <a:t>Bradley</a:t>
            </a:r>
            <a:r>
              <a:rPr lang="hu-HU" dirty="0"/>
              <a:t>  LOGIX5320 </a:t>
            </a:r>
          </a:p>
          <a:p>
            <a:r>
              <a:rPr lang="hu-HU" dirty="0"/>
              <a:t>MODICON : TSX Premium, Micro, Momentum</a:t>
            </a:r>
          </a:p>
          <a:p>
            <a:r>
              <a:rPr lang="hu-HU" dirty="0"/>
              <a:t>Schneider </a:t>
            </a:r>
            <a:r>
              <a:rPr lang="hu-HU" dirty="0" err="1"/>
              <a:t>Electric</a:t>
            </a:r>
            <a:r>
              <a:rPr lang="hu-HU" dirty="0"/>
              <a:t> </a:t>
            </a:r>
            <a:r>
              <a:rPr lang="hu-HU" dirty="0" err="1"/>
              <a:t>Twido</a:t>
            </a:r>
            <a:r>
              <a:rPr lang="hu-HU" dirty="0"/>
              <a:t> </a:t>
            </a:r>
          </a:p>
          <a:p>
            <a:r>
              <a:rPr lang="hu-HU" dirty="0" err="1"/>
              <a:t>Festo</a:t>
            </a:r>
            <a:r>
              <a:rPr lang="hu-HU" dirty="0"/>
              <a:t> </a:t>
            </a:r>
            <a:r>
              <a:rPr lang="hu-HU" dirty="0" err="1"/>
              <a:t>Didactic</a:t>
            </a:r>
            <a:r>
              <a:rPr lang="hu-HU" dirty="0"/>
              <a:t> VEEP </a:t>
            </a:r>
          </a:p>
          <a:p>
            <a:r>
              <a:rPr lang="hu-HU" dirty="0"/>
              <a:t>Mitsubishi </a:t>
            </a:r>
            <a:r>
              <a:rPr lang="hu-HU" dirty="0" smtClean="0"/>
              <a:t>PLC</a:t>
            </a:r>
            <a:endParaRPr lang="en-US" dirty="0" smtClean="0"/>
          </a:p>
          <a:p>
            <a:r>
              <a:rPr lang="en-US" dirty="0" smtClean="0"/>
              <a:t>Phoenix Contact</a:t>
            </a:r>
          </a:p>
          <a:p>
            <a:r>
              <a:rPr lang="en-US" dirty="0" err="1" smtClean="0"/>
              <a:t>Wago</a:t>
            </a:r>
            <a:endParaRPr lang="hu-HU" dirty="0"/>
          </a:p>
        </p:txBody>
      </p:sp>
      <p:pic>
        <p:nvPicPr>
          <p:cNvPr id="4" name="Picture 8" descr="IMGP11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92" y="2819401"/>
            <a:ext cx="607610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26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1"/>
            <a:ext cx="7315200" cy="5699760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/>
              <a:t>SCADA, HMI rendszerek:</a:t>
            </a:r>
            <a:r>
              <a:rPr lang="hu-HU" dirty="0"/>
              <a:t> </a:t>
            </a:r>
          </a:p>
          <a:p>
            <a:r>
              <a:rPr lang="hu-HU" dirty="0"/>
              <a:t>Siemens TP-70 érintőképernyős panel </a:t>
            </a:r>
          </a:p>
          <a:p>
            <a:r>
              <a:rPr lang="hu-HU" dirty="0" err="1"/>
              <a:t>UniOP</a:t>
            </a:r>
            <a:r>
              <a:rPr lang="hu-HU" dirty="0"/>
              <a:t> eTOP05 érintőképernyős panel, ePAD05 karakteres panel </a:t>
            </a:r>
          </a:p>
          <a:p>
            <a:r>
              <a:rPr lang="hu-HU" dirty="0" err="1"/>
              <a:t>Modicon</a:t>
            </a:r>
            <a:r>
              <a:rPr lang="hu-HU" dirty="0"/>
              <a:t> </a:t>
            </a:r>
            <a:r>
              <a:rPr lang="hu-HU" dirty="0" err="1"/>
              <a:t>Magelis</a:t>
            </a:r>
            <a:r>
              <a:rPr lang="hu-HU" dirty="0"/>
              <a:t> XBT karakteres panel </a:t>
            </a:r>
          </a:p>
          <a:p>
            <a:r>
              <a:rPr lang="hu-HU" dirty="0"/>
              <a:t>National Instruments 15” és 6” </a:t>
            </a:r>
            <a:r>
              <a:rPr lang="hu-HU" dirty="0" err="1"/>
              <a:t>LabVIEW</a:t>
            </a:r>
            <a:r>
              <a:rPr lang="hu-HU" dirty="0"/>
              <a:t> </a:t>
            </a:r>
            <a:r>
              <a:rPr lang="hu-HU" dirty="0" err="1"/>
              <a:t>Touch</a:t>
            </a:r>
            <a:r>
              <a:rPr lang="hu-HU" dirty="0"/>
              <a:t> Panel Computer</a:t>
            </a:r>
          </a:p>
          <a:p>
            <a:r>
              <a:rPr lang="hu-HU" dirty="0" err="1"/>
              <a:t>WinCC</a:t>
            </a:r>
            <a:r>
              <a:rPr lang="hu-HU" dirty="0"/>
              <a:t>, </a:t>
            </a:r>
            <a:r>
              <a:rPr lang="hu-HU" dirty="0" err="1"/>
              <a:t>WinCC</a:t>
            </a:r>
            <a:r>
              <a:rPr lang="hu-HU" dirty="0"/>
              <a:t> </a:t>
            </a:r>
            <a:r>
              <a:rPr lang="hu-HU" dirty="0" err="1"/>
              <a:t>Flexible</a:t>
            </a:r>
            <a:endParaRPr lang="hu-HU" dirty="0"/>
          </a:p>
          <a:p>
            <a:r>
              <a:rPr lang="hu-HU" dirty="0" err="1"/>
              <a:t>Citect</a:t>
            </a:r>
            <a:r>
              <a:rPr lang="hu-HU" dirty="0"/>
              <a:t> SCADA</a:t>
            </a:r>
          </a:p>
          <a:p>
            <a:endParaRPr lang="hu-HU" dirty="0"/>
          </a:p>
          <a:p>
            <a:r>
              <a:rPr lang="hu-HU" b="1" dirty="0"/>
              <a:t>Hajtás rendszer:</a:t>
            </a:r>
          </a:p>
          <a:p>
            <a:r>
              <a:rPr lang="en-US" dirty="0" err="1" smtClean="0"/>
              <a:t>Yaskawa</a:t>
            </a:r>
            <a:endParaRPr lang="en-US" dirty="0" smtClean="0"/>
          </a:p>
          <a:p>
            <a:r>
              <a:rPr lang="en-US" dirty="0" smtClean="0"/>
              <a:t>Siemens </a:t>
            </a:r>
            <a:r>
              <a:rPr lang="en-US" dirty="0" err="1" smtClean="0"/>
              <a:t>Sinamics</a:t>
            </a:r>
            <a:endParaRPr lang="hu-HU" dirty="0"/>
          </a:p>
          <a:p>
            <a:endParaRPr lang="hu-HU" b="1" dirty="0"/>
          </a:p>
          <a:p>
            <a:r>
              <a:rPr lang="hu-HU" b="1" dirty="0"/>
              <a:t>DCS rendszer:</a:t>
            </a:r>
            <a:r>
              <a:rPr lang="hu-HU" dirty="0"/>
              <a:t> </a:t>
            </a:r>
          </a:p>
          <a:p>
            <a:r>
              <a:rPr lang="hu-HU" dirty="0" err="1"/>
              <a:t>DeltaV</a:t>
            </a:r>
            <a:r>
              <a:rPr lang="hu-HU" dirty="0"/>
              <a:t> DCS technológiával</a:t>
            </a:r>
          </a:p>
          <a:p>
            <a:r>
              <a:rPr lang="hu-HU" dirty="0"/>
              <a:t>ABB 800XA DCS rendszer </a:t>
            </a:r>
          </a:p>
          <a:p>
            <a:r>
              <a:rPr lang="hu-HU" dirty="0"/>
              <a:t>CPU PM856 + AI, AO, DI, DO</a:t>
            </a:r>
          </a:p>
          <a:p>
            <a:r>
              <a:rPr lang="hu-HU" dirty="0"/>
              <a:t>CPU PM865 + HART AI, </a:t>
            </a:r>
            <a:r>
              <a:rPr lang="hu-HU" dirty="0" err="1"/>
              <a:t>Foundation</a:t>
            </a:r>
            <a:r>
              <a:rPr lang="hu-HU" dirty="0"/>
              <a:t> </a:t>
            </a:r>
            <a:r>
              <a:rPr lang="hu-HU" dirty="0" err="1"/>
              <a:t>Fieldbus</a:t>
            </a:r>
            <a:r>
              <a:rPr lang="hu-HU" dirty="0"/>
              <a:t>, PROFIBUS DP, PROFIBUS PA</a:t>
            </a:r>
          </a:p>
        </p:txBody>
      </p:sp>
    </p:spTree>
    <p:extLst>
      <p:ext uri="{BB962C8B-B14F-4D97-AF65-F5344CB8AC3E}">
        <p14:creationId xmlns:p14="http://schemas.microsoft.com/office/powerpoint/2010/main" val="3766742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816</TotalTime>
  <Words>572</Words>
  <Application>Microsoft Office PowerPoint</Application>
  <PresentationFormat>On-screen Show (4:3)</PresentationFormat>
  <Paragraphs>151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Wingdings</vt:lpstr>
      <vt:lpstr>Perspective</vt:lpstr>
      <vt:lpstr>Specializáció választás</vt:lpstr>
      <vt:lpstr>Képzési rendszerünk</vt:lpstr>
      <vt:lpstr>Elhelyezkedési lehetőségek</vt:lpstr>
      <vt:lpstr>Ipari automatizálás és kommunikáció  specializáció</vt:lpstr>
      <vt:lpstr>Folyamatirányítás és ipari kommunikáció specializáció (MSc)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Érdekes témák, programok</vt:lpstr>
      <vt:lpstr>Együttműködő partnereink</vt:lpstr>
      <vt:lpstr>Köszönöm a figyelmet!</vt:lpstr>
    </vt:vector>
  </TitlesOfParts>
  <Company>- ETH0 -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Attila</dc:creator>
  <cp:lastModifiedBy>Windows User</cp:lastModifiedBy>
  <cp:revision>117</cp:revision>
  <dcterms:created xsi:type="dcterms:W3CDTF">2010-12-15T07:29:23Z</dcterms:created>
  <dcterms:modified xsi:type="dcterms:W3CDTF">2020-03-15T20:14:52Z</dcterms:modified>
</cp:coreProperties>
</file>