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74" r:id="rId3"/>
    <p:sldMasterId id="2147483687" r:id="rId4"/>
    <p:sldMasterId id="2147483699" r:id="rId5"/>
  </p:sldMasterIdLst>
  <p:notesMasterIdLst>
    <p:notesMasterId r:id="rId25"/>
  </p:notesMasterIdLst>
  <p:handoutMasterIdLst>
    <p:handoutMasterId r:id="rId26"/>
  </p:handoutMasterIdLst>
  <p:sldIdLst>
    <p:sldId id="764" r:id="rId6"/>
    <p:sldId id="754" r:id="rId7"/>
    <p:sldId id="873" r:id="rId8"/>
    <p:sldId id="867" r:id="rId9"/>
    <p:sldId id="872" r:id="rId10"/>
    <p:sldId id="874" r:id="rId11"/>
    <p:sldId id="722" r:id="rId12"/>
    <p:sldId id="724" r:id="rId13"/>
    <p:sldId id="875" r:id="rId14"/>
    <p:sldId id="876" r:id="rId15"/>
    <p:sldId id="877" r:id="rId16"/>
    <p:sldId id="878" r:id="rId17"/>
    <p:sldId id="879" r:id="rId18"/>
    <p:sldId id="880" r:id="rId19"/>
    <p:sldId id="881" r:id="rId20"/>
    <p:sldId id="882" r:id="rId21"/>
    <p:sldId id="731" r:id="rId22"/>
    <p:sldId id="732" r:id="rId23"/>
    <p:sldId id="866" r:id="rId24"/>
  </p:sldIdLst>
  <p:sldSz cx="9144000" cy="6858000" type="screen4x3"/>
  <p:notesSz cx="6794500" cy="992505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9D0"/>
    <a:srgbClr val="014B89"/>
    <a:srgbClr val="014075"/>
    <a:srgbClr val="01559B"/>
    <a:srgbClr val="4D4D4D"/>
    <a:srgbClr val="333333"/>
    <a:srgbClr val="0033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6296" autoAdjust="0"/>
  </p:normalViewPr>
  <p:slideViewPr>
    <p:cSldViewPr snapToGrid="0">
      <p:cViewPr varScale="1">
        <p:scale>
          <a:sx n="86" d="100"/>
          <a:sy n="86" d="100"/>
        </p:scale>
        <p:origin x="137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abó Anikó" userId="d96b5dfd-3cf1-4017-bf74-ff8cebdbecee" providerId="ADAL" clId="{2AB1FFCD-E6AF-495A-888F-A10ECB5F1193}"/>
    <pc:docChg chg="modSld">
      <pc:chgData name="Szabó Anikó" userId="d96b5dfd-3cf1-4017-bf74-ff8cebdbecee" providerId="ADAL" clId="{2AB1FFCD-E6AF-495A-888F-A10ECB5F1193}" dt="2023-01-10T07:08:56.955" v="2" actId="1076"/>
      <pc:docMkLst>
        <pc:docMk/>
      </pc:docMkLst>
      <pc:sldChg chg="modSp mod">
        <pc:chgData name="Szabó Anikó" userId="d96b5dfd-3cf1-4017-bf74-ff8cebdbecee" providerId="ADAL" clId="{2AB1FFCD-E6AF-495A-888F-A10ECB5F1193}" dt="2023-01-10T07:08:56.955" v="2" actId="1076"/>
        <pc:sldMkLst>
          <pc:docMk/>
          <pc:sldMk cId="0" sldId="722"/>
        </pc:sldMkLst>
        <pc:spChg chg="mod">
          <ac:chgData name="Szabó Anikó" userId="d96b5dfd-3cf1-4017-bf74-ff8cebdbecee" providerId="ADAL" clId="{2AB1FFCD-E6AF-495A-888F-A10ECB5F1193}" dt="2023-01-10T07:08:56.955" v="2" actId="1076"/>
          <ac:spMkLst>
            <pc:docMk/>
            <pc:sldMk cId="0" sldId="722"/>
            <ac:spMk id="15" creationId="{49DD31B6-F106-4AC8-BCFA-C391879BDA90}"/>
          </ac:spMkLst>
        </pc:spChg>
      </pc:sldChg>
      <pc:sldChg chg="modSp mod">
        <pc:chgData name="Szabó Anikó" userId="d96b5dfd-3cf1-4017-bf74-ff8cebdbecee" providerId="ADAL" clId="{2AB1FFCD-E6AF-495A-888F-A10ECB5F1193}" dt="2023-01-10T07:08:44.620" v="1" actId="255"/>
        <pc:sldMkLst>
          <pc:docMk/>
          <pc:sldMk cId="2365771223" sldId="764"/>
        </pc:sldMkLst>
        <pc:spChg chg="mod">
          <ac:chgData name="Szabó Anikó" userId="d96b5dfd-3cf1-4017-bf74-ff8cebdbecee" providerId="ADAL" clId="{2AB1FFCD-E6AF-495A-888F-A10ECB5F1193}" dt="2023-01-10T07:08:44.620" v="1" actId="255"/>
          <ac:spMkLst>
            <pc:docMk/>
            <pc:sldMk cId="2365771223" sldId="764"/>
            <ac:spMk id="6" creationId="{FFFE213F-0C20-46E6-934A-E89A162C5EE8}"/>
          </ac:spMkLst>
        </pc:spChg>
      </pc:sldChg>
      <pc:sldChg chg="modSp mod">
        <pc:chgData name="Szabó Anikó" userId="d96b5dfd-3cf1-4017-bf74-ff8cebdbecee" providerId="ADAL" clId="{2AB1FFCD-E6AF-495A-888F-A10ECB5F1193}" dt="2023-01-10T07:08:36.262" v="0" actId="255"/>
        <pc:sldMkLst>
          <pc:docMk/>
          <pc:sldMk cId="1226716123" sldId="873"/>
        </pc:sldMkLst>
        <pc:spChg chg="mod">
          <ac:chgData name="Szabó Anikó" userId="d96b5dfd-3cf1-4017-bf74-ff8cebdbecee" providerId="ADAL" clId="{2AB1FFCD-E6AF-495A-888F-A10ECB5F1193}" dt="2023-01-10T07:08:36.262" v="0" actId="255"/>
          <ac:spMkLst>
            <pc:docMk/>
            <pc:sldMk cId="1226716123" sldId="873"/>
            <ac:spMk id="36" creationId="{D1D08924-BC51-4C33-94CE-C17F6B8BC42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32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32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9FB00FE-B969-42BC-BB3B-AA1C2FBA1AF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2360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1438" y="0"/>
            <a:ext cx="29495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724400"/>
            <a:ext cx="4968875" cy="44942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noProof="0"/>
              <a:t>Mintaszöveg szerkesztése</a:t>
            </a:r>
          </a:p>
          <a:p>
            <a:pPr lvl="1"/>
            <a:r>
              <a:rPr lang="hu-HU" altLang="hu-HU" noProof="0"/>
              <a:t>Második szint</a:t>
            </a:r>
          </a:p>
          <a:p>
            <a:pPr lvl="2"/>
            <a:r>
              <a:rPr lang="hu-HU" altLang="hu-HU" noProof="0"/>
              <a:t>Harmadik szint</a:t>
            </a:r>
          </a:p>
          <a:p>
            <a:pPr lvl="3"/>
            <a:r>
              <a:rPr lang="hu-HU" altLang="hu-HU" noProof="0"/>
              <a:t>Negyedik szint</a:t>
            </a:r>
          </a:p>
          <a:p>
            <a:pPr lvl="4"/>
            <a:r>
              <a:rPr lang="hu-HU" altLang="hu-HU" noProof="0"/>
              <a:t>Ötödik szint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495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1438" y="9447213"/>
            <a:ext cx="29495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0021AB-55EF-46E2-9406-1F6DAC6171D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84390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90C3A9-FA89-458B-8667-06E7E9190DC5}" type="slidenum">
              <a:rPr kumimoji="0" lang="hu-HU" altLang="hu-H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u-HU" altLang="hu-H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08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48D9A-6C4F-41C5-9038-C8D230DD26B1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CC1CD-3587-4ED7-A0C3-6B2651DADEE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C0D5F-D750-4E2C-8334-C2C7DB7F6C06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8EDD4-99EA-4807-B5A0-8206DDCEF4F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AF5B-7BF9-4BC8-912B-453ACA5768C4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BF618-D1B2-4F54-841A-A3974980A07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D9030-640E-4A7C-BB89-4E391A544514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B257D-7F5A-4B50-995E-E9B1E5CB66B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9CBC3-7313-4C17-9F4A-F921086D3501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8C8DE-A6A1-4D6C-8903-6BF00EF4017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33BAB-665A-409F-BBBA-B98C29F1238E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421CE-4EB1-4E05-8E86-190047AEE82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B255D-208E-43AD-8E34-A08AE40F5C40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3CAAE-6AA7-40E9-9C23-F238C98B928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4683E-60CF-437A-AF70-CFC9B451F817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D69CD-3B79-4A8D-A6EB-2DCF2E824F5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7DEC6-A5A3-480E-AEB3-3CE7947F4D13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F66F-45A1-4697-9E63-FE277A63433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95E41-0433-47EF-9695-C2264FB03AF6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B35E2-274E-4DBA-BC87-7C0C010A849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8F99F-C11B-4944-A5C2-742241067F2D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7E557-0C2D-4CEB-A022-560BCCBFC05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1CF6F-3760-4B28-91DD-A199F072C5B9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8D1D3-FD3B-44D7-B524-550A7205D82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C3253D-13D4-4502-9326-3E6EADB17B29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710E0E-F290-41A8-B283-353E228E6988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19735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DCFB1F-F809-49CA-9F80-D89418059AAF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290DCC-612D-41EB-9B7C-27E9EB0725BE}" type="slidenum">
              <a:rPr kumimoji="0" lang="hu-HU" altLang="hu-H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40628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B9F56F-1D4C-4736-B23B-1E985A016865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53E547-DD49-4100-8EBE-D8FDDDDF268C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35685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D38D3-AD1E-42AE-8844-15F7B8A070E5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532AB5-AF05-4B5C-94C4-997AD4C522AC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49151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742355-15BD-4707-A9CD-2F29CD132869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2F8FA0-7818-4D83-8EC4-CBCFD23F9B16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07414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DAED5-8BBA-4F0F-858E-C5B95B9D56D6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84F75C-65F5-47D5-A28A-32BB98463397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39835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A4DFC7-BA60-4A8A-A64F-CBE25B05C4A7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AE414B-69F8-4DED-9C99-B981C7EC3483}" type="slidenum">
              <a:rPr kumimoji="0" lang="hu-HU" altLang="hu-H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5153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39FCC8-2180-4CD9-A17E-B453F7ADC599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B1D238-79B2-4EF5-8122-F8FD9EE787AE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58061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3AE7D-70DB-4D84-AFD0-C5803215456B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BB6902-2A5F-4DA2-912C-E3FFA72D0D6A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76432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481756-81C8-4708-B0C3-E544BB49F585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B42120-B741-4A36-B191-663C661F597E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9437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016D7C-3435-4D04-8508-9FCDA211E7E2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F21B0D-1EF9-4A49-A8E4-FF84BF7ECE07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19694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5E06F0-4436-4E50-BCC4-5E1D8CDD2B37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8CC24B-DC08-4C3E-BAA2-3FB46EB1BCFC}" type="slidenum"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92473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3253D-13D4-4502-9326-3E6EADB17B29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10E0E-F290-41A8-B283-353E228E698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3503896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CFB1F-F809-49CA-9F80-D89418059AAF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9290DCC-612D-41EB-9B7C-27E9EB0725BE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8236259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9F56F-1D4C-4736-B23B-1E985A016865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3E547-DD49-4100-8EBE-D8FDDDDF268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6501915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D38D3-AD1E-42AE-8844-15F7B8A070E5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32AB5-AF05-4B5C-94C4-997AD4C522A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797504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42355-15BD-4707-A9CD-2F29CD132869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F8FA0-7818-4D83-8EC4-CBCFD23F9B1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8552762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AED5-8BBA-4F0F-858E-C5B95B9D56D6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4F75C-65F5-47D5-A28A-32BB9846339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3966477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4DFC7-BA60-4A8A-A64F-CBE25B05C4A7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E414B-69F8-4DED-9C99-B981C7EC3483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76351790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9FCC8-2180-4CD9-A17E-B453F7ADC599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1D238-79B2-4EF5-8122-F8FD9EE787A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7469064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3AE7D-70DB-4D84-AFD0-C5803215456B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B6902-2A5F-4DA2-912C-E3FFA72D0D6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559650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81756-81C8-4708-B0C3-E544BB49F585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42120-B741-4A36-B191-663C661F597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4378018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16D7C-3435-4D04-8508-9FCDA211E7E2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21B0D-1EF9-4A49-A8E4-FF84BF7ECE0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5122861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E06F0-4436-4E50-BCC4-5E1D8CDD2B37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CC24B-DC08-4C3E-BAA2-3FB46EB1BCF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0137294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D86E2B-5497-4438-9B22-C55C6C0A8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EC73388-A86F-4D8C-ABB6-4F7A42B21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8EA21B-1E59-47EC-BDB9-BDC9FDE3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7EFE-9B42-4B31-8919-487627B347AC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342F4C-2517-4D9B-8EBC-5DBDC0C9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601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E64DD6-1EC8-4509-8E3E-4D4FA1117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5C2F8F-42EF-4F01-A7D5-CB809D0B5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18E2D8D-E80D-42E7-B2A9-143E64D4A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1C99-EF89-484A-926C-4D352ECD6DF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7EC7F48-7281-4188-A944-BEA12912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59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4E9285-576A-4BB7-8FDE-39469CFA0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9B23DF6-E466-4689-82FE-344AFC692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730133-1A7A-4527-8BE5-77598D639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CC4-501A-4A2D-AA71-96E05AF5958A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2898B0E-E98A-4BBD-81BB-0E1BB344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58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095E63-A64C-4BB2-B506-B3CDA8B55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C864EF-C25F-472D-B958-9BDFE13A3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0EB4222-9C3F-4787-860E-214E5FD65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E422C1C-0F10-4A8B-B392-CA8BB995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53BA-B5BF-458F-91B9-E582ADD768F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D0D6E6-3741-4D92-8E85-1F2588212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224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3A7A0C-5DAF-4838-A8F7-766036C3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7FD1859-3564-49A5-B5A0-C50EDA699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74003C5-80BF-45DD-833E-26AA8C62D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67F1335-DAA9-4B8C-95CB-88E51921A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CFD3358-C825-4970-B601-E5AC7C0AF8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935D4F17-5C4A-4A6C-B93D-13F19363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23A7-1FFE-46C0-93F2-916348568B33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6E9C150-730B-403F-8B60-427637101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16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522147-20F6-4D55-98D1-D11791FC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F2ABAAC-A012-4FB5-8899-6F46F2203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F6BE-6F06-468D-AE72-3ADAF10F604D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A868C1A-95E0-4DDB-8436-48FB608C2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047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47C7E71-160A-4C06-B3E5-1B6AD289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C709-B053-43B8-ACF8-E52CD0A6ECB2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31F7409-FD58-4CF4-A557-F36FDDE77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768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0A9ED-4D17-49FC-A78C-3C6EC81B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9656B2-6D82-4A96-BC8F-5C7D6902E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EBF2949-E1F0-4429-A16A-CDFAEF2EA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075376A-4FF5-4163-A5CD-EA71A4A79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9956-B30A-40D6-9976-A370F39E428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62F45F0-D3E9-4E7B-8733-5E8C02C17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99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6C1547-8017-46B9-A0EE-093B04CB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AA17025-A086-4BA5-BF8C-5056A1F7E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2461410-A85D-4977-A97E-846F6B95E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F26510D-69C4-4963-A3C4-3A5BDE621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5EE99-D2CD-43A2-B41B-631051406FC2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10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7D0B6E-2549-4FEC-8E7D-CC73E358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6E24816-9217-40A1-A7E4-58B74E951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C738E3-10B4-4166-8642-2E46818B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4062-C328-4D8A-8F7F-AA66DC7DE1D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E126E62-F043-4327-9D52-C3D9F91B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686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BA7F045-23D7-4A6A-B7B6-D0B69078D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135EB5A-C411-48C5-9C9D-84235E191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0569B7D-581C-4E65-ADF3-D5A5BA63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C28E-202B-48A8-8414-49F5E05557D9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t>2023. 01. 10.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ADEDDE0-2653-41B9-96B5-2DD2632C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67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C19BA-8769-469B-9587-D4E7B4181052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24029766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3EE482-B6B3-4955-BD24-001C9FB74B0E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 dirty="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124224542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7C358-9AAE-4BE7-92A6-4C0D8B854B7D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1652709381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6B6B3-A821-4FB5-8A41-9C810B7C70E3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451636477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0A95-8841-4BFB-8BF8-3C28EFA2FAB0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158178697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AD23A-C31D-4FDD-AE67-7537A2D301C8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37755845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D025F-3536-4069-B550-9E8C0555EBDE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4115897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CC5D7-2F50-4D5F-A345-56A620B10C82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355887513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2EB4E-A598-45D9-8069-F11AE4C0F950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401856250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5D747-3666-48A6-A231-DA3BC367FA19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451407755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DD2FA-1207-483C-B0E3-7DB3151A28EC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31120690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6074-3ED0-42EC-9165-1E8D61229CCB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5930923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962C774-1C47-43C9-A7A0-D9B1C8932C2D}" type="datetime10">
              <a:rPr lang="hu-HU" altLang="hu-HU"/>
              <a:pPr>
                <a:defRPr/>
              </a:pPr>
              <a:t>08:04</a:t>
            </a:fld>
            <a:endParaRPr lang="hu-HU" alt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47349E-537E-4397-9788-C1FAADC5E2B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57CAE-6779-4913-A242-B20F2F9F1D73}" type="datetime1">
              <a:rPr kumimoji="0" lang="hu-HU" altLang="hu-H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2023. 01. 10.</a:t>
            </a:fld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21A67E-CBE1-4882-9D85-64A549954869}" type="slidenum">
              <a:rPr kumimoji="0" lang="hu-HU" altLang="hu-H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altLang="hu-H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0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C57CAE-6779-4913-A242-B20F2F9F1D73}" type="datetime1">
              <a:rPr lang="hu-HU" altLang="hu-HU" smtClean="0"/>
              <a:t>2023. 01. 10.</a:t>
            </a:fld>
            <a:endParaRPr lang="hu-HU" alt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04646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EC3FC9F-7F79-4A87-96DB-5ABF81BB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E34ED17-184D-4C03-8980-726EDF451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8C4EB1B-C466-4010-9908-7E197227E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E0338FB-A0A4-478B-8691-B5CDC688E04E}" type="datetime1">
              <a:rPr lang="hu-HU" u="non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2023. 01. 10.</a:t>
            </a:fld>
            <a:endParaRPr lang="hu-HU" u="none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4AB069D-7304-41BF-8CA6-2D1342EDC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u-HU" u="none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72107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DCBC624-C889-4A4B-A9EF-2B69FC0D8912}" type="datetime1">
              <a:rPr lang="hu-HU" altLang="hu-HU" smtClean="0">
                <a:solidFill>
                  <a:srgbClr val="000000"/>
                </a:solidFill>
              </a:rPr>
              <a:t>2023. 01. 10.</a:t>
            </a:fld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520566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u="none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21A67E-CBE1-4882-9D85-64A549954869}" type="slidenum">
              <a:rPr lang="hu-HU" altLang="hu-HU" smtClean="0"/>
              <a:pPr>
                <a:defRPr/>
              </a:pPr>
              <a:t>‹#›</a:t>
            </a:fld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234758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gkdh8@uni-miskolc.hu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1034719" y="1980626"/>
            <a:ext cx="6825803" cy="117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MSC TÁJÉKOZTATÓ GÉIK</a:t>
            </a:r>
            <a:b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</a:br>
            <a: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2023. január</a:t>
            </a: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4572000" y="1427747"/>
            <a:ext cx="4305300" cy="625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Korszerű és innovatív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mérnökképzés </a:t>
            </a:r>
          </a:p>
        </p:txBody>
      </p:sp>
      <p:sp>
        <p:nvSpPr>
          <p:cNvPr id="6" name="Dia számának helye 7">
            <a:extLst>
              <a:ext uri="{FF2B5EF4-FFF2-40B4-BE49-F238E27FC236}">
                <a16:creationId xmlns:a16="http://schemas.microsoft.com/office/drawing/2014/main" id="{FFFE213F-0C20-46E6-934A-E89A162C5EE8}"/>
              </a:ext>
            </a:extLst>
          </p:cNvPr>
          <p:cNvSpPr txBox="1">
            <a:spLocks/>
          </p:cNvSpPr>
          <p:nvPr/>
        </p:nvSpPr>
        <p:spPr bwMode="auto">
          <a:xfrm>
            <a:off x="5181600" y="5998599"/>
            <a:ext cx="762000" cy="697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</a:t>
            </a:r>
            <a:r>
              <a:rPr kumimoji="0" lang="hu-HU" altLang="hu-HU" sz="105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január</a:t>
            </a:r>
            <a:endParaRPr kumimoji="0" lang="hu-HU" altLang="hu-HU" sz="8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10.</a:t>
            </a:r>
            <a:endParaRPr kumimoji="0" lang="hu-HU" altLang="hu-HU" sz="12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77122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-800099" y="481321"/>
            <a:ext cx="5981700" cy="84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2023. s</a:t>
            </a:r>
            <a:r>
              <a:rPr lang="hu-HU" sz="2000" b="1" u="none" dirty="0" err="1">
                <a:solidFill>
                  <a:prstClr val="white"/>
                </a:solidFill>
                <a:latin typeface="Candara" panose="020E0502030303020204" pitchFamily="34" charset="0"/>
              </a:rPr>
              <a:t>zeptemberben</a:t>
            </a:r>
            <a:r>
              <a:rPr lang="hu-HU" sz="2000" b="1" u="none" dirty="0">
                <a:solidFill>
                  <a:prstClr val="white"/>
                </a:solidFill>
                <a:latin typeface="Candara" panose="020E0502030303020204" pitchFamily="34" charset="0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indítani tervezett </a:t>
            </a:r>
          </a:p>
          <a:p>
            <a:pPr marL="25200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MSc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 szakok</a:t>
            </a:r>
          </a:p>
        </p:txBody>
      </p:sp>
      <p:sp>
        <p:nvSpPr>
          <p:cNvPr id="32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33" name="Dia számának helye 7"/>
          <p:cNvSpPr txBox="1">
            <a:spLocks/>
          </p:cNvSpPr>
          <p:nvPr/>
        </p:nvSpPr>
        <p:spPr bwMode="auto">
          <a:xfrm>
            <a:off x="5181601" y="6050732"/>
            <a:ext cx="706446" cy="596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2023. január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1200" dirty="0">
                <a:solidFill>
                  <a:srgbClr val="0084CC"/>
                </a:solidFill>
              </a:rPr>
              <a:t>10.</a:t>
            </a:r>
            <a:endParaRPr kumimoji="0" lang="hu-HU" altLang="hu-HU" sz="1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1E9DE729-D4FD-465F-B5E6-4E533B1A0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31993"/>
              </p:ext>
            </p:extLst>
          </p:nvPr>
        </p:nvGraphicFramePr>
        <p:xfrm>
          <a:off x="1400175" y="1797381"/>
          <a:ext cx="6555167" cy="3595974"/>
        </p:xfrm>
        <a:graphic>
          <a:graphicData uri="http://schemas.openxmlformats.org/drawingml/2006/table">
            <a:tbl>
              <a:tblPr/>
              <a:tblGrid>
                <a:gridCol w="2984308">
                  <a:extLst>
                    <a:ext uri="{9D8B030D-6E8A-4147-A177-3AD203B41FA5}">
                      <a16:colId xmlns:a16="http://schemas.microsoft.com/office/drawing/2014/main" val="1211436268"/>
                    </a:ext>
                  </a:extLst>
                </a:gridCol>
                <a:gridCol w="558705">
                  <a:extLst>
                    <a:ext uri="{9D8B030D-6E8A-4147-A177-3AD203B41FA5}">
                      <a16:colId xmlns:a16="http://schemas.microsoft.com/office/drawing/2014/main" val="3900364921"/>
                    </a:ext>
                  </a:extLst>
                </a:gridCol>
                <a:gridCol w="558705">
                  <a:extLst>
                    <a:ext uri="{9D8B030D-6E8A-4147-A177-3AD203B41FA5}">
                      <a16:colId xmlns:a16="http://schemas.microsoft.com/office/drawing/2014/main" val="3652544799"/>
                    </a:ext>
                  </a:extLst>
                </a:gridCol>
                <a:gridCol w="558705">
                  <a:extLst>
                    <a:ext uri="{9D8B030D-6E8A-4147-A177-3AD203B41FA5}">
                      <a16:colId xmlns:a16="http://schemas.microsoft.com/office/drawing/2014/main" val="2798828565"/>
                    </a:ext>
                  </a:extLst>
                </a:gridCol>
                <a:gridCol w="558705">
                  <a:extLst>
                    <a:ext uri="{9D8B030D-6E8A-4147-A177-3AD203B41FA5}">
                      <a16:colId xmlns:a16="http://schemas.microsoft.com/office/drawing/2014/main" val="513758949"/>
                    </a:ext>
                  </a:extLst>
                </a:gridCol>
                <a:gridCol w="466930">
                  <a:extLst>
                    <a:ext uri="{9D8B030D-6E8A-4147-A177-3AD203B41FA5}">
                      <a16:colId xmlns:a16="http://schemas.microsoft.com/office/drawing/2014/main" val="1298724004"/>
                    </a:ext>
                  </a:extLst>
                </a:gridCol>
                <a:gridCol w="869109">
                  <a:extLst>
                    <a:ext uri="{9D8B030D-6E8A-4147-A177-3AD203B41FA5}">
                      <a16:colId xmlns:a16="http://schemas.microsoft.com/office/drawing/2014/main" val="2731405805"/>
                    </a:ext>
                  </a:extLst>
                </a:gridCol>
              </a:tblGrid>
              <a:tr h="317839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Mesterszak megnevezése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Finanszírozás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5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5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559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Duális</a:t>
                      </a:r>
                    </a:p>
                  </a:txBody>
                  <a:tcPr marL="0" marR="0" marT="0" marB="0" vert="vert27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Képzési idő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557722"/>
                  </a:ext>
                </a:extLst>
              </a:tr>
              <a:tr h="3430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5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NÁ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NK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LÁ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LK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4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5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052996"/>
                  </a:ext>
                </a:extLst>
              </a:tr>
              <a:tr h="57942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Gépészmérnöki </a:t>
                      </a:r>
                      <a:r>
                        <a:rPr kumimoji="0" lang="hu-HU" altLang="hu-HU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MSc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4 félév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63425"/>
                  </a:ext>
                </a:extLst>
              </a:tr>
              <a:tr h="57942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Logisztikai mérnöki </a:t>
                      </a:r>
                      <a:r>
                        <a:rPr kumimoji="0" lang="hu-HU" altLang="hu-HU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MSc</a:t>
                      </a: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4 félév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205428"/>
                  </a:ext>
                </a:extLst>
              </a:tr>
              <a:tr h="57942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Mechatronikai mérnöki </a:t>
                      </a:r>
                      <a:r>
                        <a:rPr kumimoji="0" lang="hu-HU" altLang="hu-HU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MSc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4 félév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556317"/>
                  </a:ext>
                </a:extLst>
              </a:tr>
              <a:tr h="57942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Mérnökinformatikus </a:t>
                      </a:r>
                      <a:r>
                        <a:rPr kumimoji="0" lang="hu-HU" altLang="hu-HU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MSc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4 félév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794649"/>
                  </a:ext>
                </a:extLst>
              </a:tr>
              <a:tr h="57942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 </a:t>
                      </a: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Arial" panose="020B0604020202020204" pitchFamily="34" charset="0"/>
                        </a:rPr>
                        <a:t>Villamosmérnöki </a:t>
                      </a:r>
                      <a:r>
                        <a:rPr kumimoji="0" lang="hu-HU" altLang="hu-HU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Arial" panose="020B0604020202020204" pitchFamily="34" charset="0"/>
                        </a:rPr>
                        <a:t>MSc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/>
                        </a:rPr>
                        <a:t>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4 félév</a:t>
                      </a:r>
                      <a:endParaRPr kumimoji="0" lang="hu-HU" altLang="hu-HU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975561"/>
                  </a:ext>
                </a:extLst>
              </a:tr>
            </a:tbl>
          </a:graphicData>
        </a:graphic>
      </p:graphicFrame>
      <p:pic>
        <p:nvPicPr>
          <p:cNvPr id="8" name="Kép 7">
            <a:extLst>
              <a:ext uri="{FF2B5EF4-FFF2-40B4-BE49-F238E27FC236}">
                <a16:creationId xmlns:a16="http://schemas.microsoft.com/office/drawing/2014/main" id="{356B0E82-8702-430F-BD21-C9375CC35F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88" y="209434"/>
            <a:ext cx="1971224" cy="135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06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SPECIALIZÁCIÓK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32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14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36" name="Dia számának helye 7">
            <a:extLst>
              <a:ext uri="{FF2B5EF4-FFF2-40B4-BE49-F238E27FC236}">
                <a16:creationId xmlns:a16="http://schemas.microsoft.com/office/drawing/2014/main" id="{D1D08924-BC51-4C33-94CE-C17F6B8BC423}"/>
              </a:ext>
            </a:extLst>
          </p:cNvPr>
          <p:cNvSpPr txBox="1">
            <a:spLocks/>
          </p:cNvSpPr>
          <p:nvPr/>
        </p:nvSpPr>
        <p:spPr bwMode="auto">
          <a:xfrm>
            <a:off x="5181600" y="6063915"/>
            <a:ext cx="706446" cy="697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</a:t>
            </a:r>
            <a:r>
              <a:rPr kumimoji="0" lang="hu-HU" alt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január</a:t>
            </a:r>
            <a:endParaRPr kumimoji="0" lang="hu-HU" altLang="hu-HU" sz="8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  <p:sp>
        <p:nvSpPr>
          <p:cNvPr id="35" name="Téglalap 4">
            <a:extLst>
              <a:ext uri="{FF2B5EF4-FFF2-40B4-BE49-F238E27FC236}">
                <a16:creationId xmlns:a16="http://schemas.microsoft.com/office/drawing/2014/main" id="{5B127E39-B29D-4844-AE0C-671F41FB2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7" y="1876424"/>
            <a:ext cx="6829425" cy="4086225"/>
          </a:xfrm>
          <a:prstGeom prst="rect">
            <a:avLst/>
          </a:prstGeom>
          <a:solidFill>
            <a:srgbClr val="0084CC"/>
          </a:solidFill>
          <a:ln w="952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Mechatronikai mérnöki </a:t>
            </a:r>
            <a:r>
              <a:rPr kumimoji="0" lang="hu-H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MSc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Gyártóeszköz mechatronika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Villamosmérnöki </a:t>
            </a:r>
            <a:r>
              <a:rPr kumimoji="0" lang="hu-H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MSc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Folyamatirányítás és ipari kommunikáció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71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GÉPÉSZMÉRNÖKI </a:t>
            </a:r>
            <a:r>
              <a:rPr kumimoji="0" lang="hu-HU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MSc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32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Specializációk</a:t>
            </a:r>
          </a:p>
        </p:txBody>
      </p:sp>
      <p:sp>
        <p:nvSpPr>
          <p:cNvPr id="36" name="Dia számának helye 7">
            <a:extLst>
              <a:ext uri="{FF2B5EF4-FFF2-40B4-BE49-F238E27FC236}">
                <a16:creationId xmlns:a16="http://schemas.microsoft.com/office/drawing/2014/main" id="{D1D08924-BC51-4C33-94CE-C17F6B8BC423}"/>
              </a:ext>
            </a:extLst>
          </p:cNvPr>
          <p:cNvSpPr txBox="1">
            <a:spLocks/>
          </p:cNvSpPr>
          <p:nvPr/>
        </p:nvSpPr>
        <p:spPr bwMode="auto">
          <a:xfrm>
            <a:off x="5181600" y="6063915"/>
            <a:ext cx="706446" cy="697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január</a:t>
            </a:r>
            <a:endParaRPr kumimoji="0" lang="hu-HU" altLang="hu-HU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10.</a:t>
            </a:r>
            <a:endParaRPr kumimoji="0" lang="hu-HU" altLang="hu-HU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" name="Téglalap 4">
            <a:extLst>
              <a:ext uri="{FF2B5EF4-FFF2-40B4-BE49-F238E27FC236}">
                <a16:creationId xmlns:a16="http://schemas.microsoft.com/office/drawing/2014/main" id="{5B127E39-B29D-4844-AE0C-671F41FB2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691940"/>
            <a:ext cx="7448550" cy="4371975"/>
          </a:xfrm>
          <a:prstGeom prst="rect">
            <a:avLst/>
          </a:prstGeom>
          <a:solidFill>
            <a:srgbClr val="0084CC"/>
          </a:solidFill>
          <a:ln w="952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Anyagtechnológiai és hegesztéstechnológiai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CAD/CAM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Gépgyártástechnológia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és gyártási rendszerek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Minőségbiztosítás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Szerszámgépészeti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Termékfejlesztő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Vegyipari gépészeti</a:t>
            </a:r>
          </a:p>
        </p:txBody>
      </p:sp>
    </p:spTree>
    <p:extLst>
      <p:ext uri="{BB962C8B-B14F-4D97-AF65-F5344CB8AC3E}">
        <p14:creationId xmlns:p14="http://schemas.microsoft.com/office/powerpoint/2010/main" val="272953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LOGISZTIKAI MÉRNÖKI </a:t>
            </a:r>
            <a:r>
              <a:rPr kumimoji="0" lang="hu-HU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MSc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32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Specializációk</a:t>
            </a:r>
          </a:p>
        </p:txBody>
      </p:sp>
      <p:sp>
        <p:nvSpPr>
          <p:cNvPr id="36" name="Dia számának helye 7">
            <a:extLst>
              <a:ext uri="{FF2B5EF4-FFF2-40B4-BE49-F238E27FC236}">
                <a16:creationId xmlns:a16="http://schemas.microsoft.com/office/drawing/2014/main" id="{D1D08924-BC51-4C33-94CE-C17F6B8BC423}"/>
              </a:ext>
            </a:extLst>
          </p:cNvPr>
          <p:cNvSpPr txBox="1">
            <a:spLocks/>
          </p:cNvSpPr>
          <p:nvPr/>
        </p:nvSpPr>
        <p:spPr bwMode="auto">
          <a:xfrm>
            <a:off x="5181600" y="6063915"/>
            <a:ext cx="706446" cy="697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  <p:sp>
        <p:nvSpPr>
          <p:cNvPr id="35" name="Téglalap 4">
            <a:extLst>
              <a:ext uri="{FF2B5EF4-FFF2-40B4-BE49-F238E27FC236}">
                <a16:creationId xmlns:a16="http://schemas.microsoft.com/office/drawing/2014/main" id="{5B127E39-B29D-4844-AE0C-671F41FB2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12" y="2726630"/>
            <a:ext cx="6200775" cy="2035870"/>
          </a:xfrm>
          <a:prstGeom prst="rect">
            <a:avLst/>
          </a:prstGeom>
          <a:solidFill>
            <a:srgbClr val="0084CC"/>
          </a:solidFill>
          <a:ln w="952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Ipar 4.0 folyamatmérnök</a:t>
            </a: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28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MÉRNÖKINFORMATIKUS </a:t>
            </a:r>
            <a:r>
              <a:rPr kumimoji="0" lang="hu-HU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MSc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32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Specializációk</a:t>
            </a:r>
          </a:p>
        </p:txBody>
      </p:sp>
      <p:sp>
        <p:nvSpPr>
          <p:cNvPr id="36" name="Dia számának helye 7">
            <a:extLst>
              <a:ext uri="{FF2B5EF4-FFF2-40B4-BE49-F238E27FC236}">
                <a16:creationId xmlns:a16="http://schemas.microsoft.com/office/drawing/2014/main" id="{D1D08924-BC51-4C33-94CE-C17F6B8BC423}"/>
              </a:ext>
            </a:extLst>
          </p:cNvPr>
          <p:cNvSpPr txBox="1">
            <a:spLocks/>
          </p:cNvSpPr>
          <p:nvPr/>
        </p:nvSpPr>
        <p:spPr bwMode="auto">
          <a:xfrm>
            <a:off x="5181600" y="6063915"/>
            <a:ext cx="706446" cy="697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  <p:sp>
        <p:nvSpPr>
          <p:cNvPr id="35" name="Téglalap 4">
            <a:extLst>
              <a:ext uri="{FF2B5EF4-FFF2-40B4-BE49-F238E27FC236}">
                <a16:creationId xmlns:a16="http://schemas.microsoft.com/office/drawing/2014/main" id="{5B127E39-B29D-4844-AE0C-671F41FB2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12" y="2726630"/>
            <a:ext cx="6200775" cy="2035870"/>
          </a:xfrm>
          <a:prstGeom prst="rect">
            <a:avLst/>
          </a:prstGeom>
          <a:solidFill>
            <a:srgbClr val="0084CC"/>
          </a:solidFill>
          <a:ln w="952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Alkalmazásfejlesztői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Kommunikációs technológiák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Termelésinformatikai</a:t>
            </a: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17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45462" y="1670040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124994" y="4424503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988653" y="358667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2873375" y="2331759"/>
            <a:ext cx="685800" cy="7588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921762" y="4350265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322785" y="3641585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1858239" y="3613804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197709" y="448770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76239" y="2692191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Dia számának helye 7">
            <a:extLst>
              <a:ext uri="{FF2B5EF4-FFF2-40B4-BE49-F238E27FC236}">
                <a16:creationId xmlns:a16="http://schemas.microsoft.com/office/drawing/2014/main" id="{49DD31B6-F106-4AC8-BCFA-C391879BDA90}"/>
              </a:ext>
            </a:extLst>
          </p:cNvPr>
          <p:cNvSpPr txBox="1">
            <a:spLocks/>
          </p:cNvSpPr>
          <p:nvPr/>
        </p:nvSpPr>
        <p:spPr bwMode="auto">
          <a:xfrm>
            <a:off x="5142870" y="6047566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54939" y="1905637"/>
            <a:ext cx="8353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Gazdaságinformatikus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104296" y="3657659"/>
            <a:ext cx="49354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Mérnökinformatikus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4570412" y="2550186"/>
            <a:ext cx="1588" cy="10414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67BCD8E-084F-4D0F-8822-18ED22925158}"/>
              </a:ext>
            </a:extLst>
          </p:cNvPr>
          <p:cNvSpPr txBox="1"/>
          <p:nvPr/>
        </p:nvSpPr>
        <p:spPr>
          <a:xfrm>
            <a:off x="159651" y="629924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6C6E8631-6070-45A6-8FE2-34DB667BC57D}"/>
              </a:ext>
            </a:extLst>
          </p:cNvPr>
          <p:cNvSpPr txBox="1"/>
          <p:nvPr/>
        </p:nvSpPr>
        <p:spPr>
          <a:xfrm>
            <a:off x="3333750" y="26148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  <a:endParaRPr lang="hu-HU" sz="1400" b="1" dirty="0"/>
          </a:p>
        </p:txBody>
      </p:sp>
      <p:sp>
        <p:nvSpPr>
          <p:cNvPr id="7" name="Dia számának helye 7">
            <a:extLst>
              <a:ext uri="{FF2B5EF4-FFF2-40B4-BE49-F238E27FC236}">
                <a16:creationId xmlns:a16="http://schemas.microsoft.com/office/drawing/2014/main" id="{B1A7B4A2-5855-473D-BC44-0CCA19D5CDFF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179037" y="4918653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39407" y="1683314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988653" y="358667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2873375" y="2331759"/>
            <a:ext cx="685800" cy="7588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921762" y="4350265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322785" y="3641585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1858239" y="3613804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197709" y="448770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76239" y="2692191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Dia számának helye 7">
            <a:extLst>
              <a:ext uri="{FF2B5EF4-FFF2-40B4-BE49-F238E27FC236}">
                <a16:creationId xmlns:a16="http://schemas.microsoft.com/office/drawing/2014/main" id="{6FF266BD-A5A6-407C-9592-DB75FF9844BF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069490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Járműmérnöki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179037" y="4918653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39407" y="1683314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859904" y="342694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921762" y="4350265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322785" y="3641585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1858239" y="3613804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197709" y="448770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68962" y="2634392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Line 24">
            <a:extLst>
              <a:ext uri="{FF2B5EF4-FFF2-40B4-BE49-F238E27FC236}">
                <a16:creationId xmlns:a16="http://schemas.microsoft.com/office/drawing/2014/main" id="{18493E0E-C52B-4ED6-8287-1B9C0264C884}"/>
              </a:ext>
            </a:extLst>
          </p:cNvPr>
          <p:cNvSpPr>
            <a:spLocks noChangeShapeType="1"/>
          </p:cNvSpPr>
          <p:nvPr/>
        </p:nvSpPr>
        <p:spPr bwMode="auto">
          <a:xfrm rot="4276132" flipH="1">
            <a:off x="2578318" y="2388355"/>
            <a:ext cx="913887" cy="568566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6" name="Dia számának helye 7">
            <a:extLst>
              <a:ext uri="{FF2B5EF4-FFF2-40B4-BE49-F238E27FC236}">
                <a16:creationId xmlns:a16="http://schemas.microsoft.com/office/drawing/2014/main" id="{AD28E3B4-D604-4B55-816A-5A0F4ADF0000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965065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179037" y="4918653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-52210" y="4561881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988653" y="358667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2873375" y="2331759"/>
            <a:ext cx="685800" cy="7588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6050511" y="4447782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322785" y="3641585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2021654" y="3743841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290940" y="161928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76239" y="2692191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240839" y="501981"/>
            <a:ext cx="4546241" cy="67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Dia számának helye 7">
            <a:extLst>
              <a:ext uri="{FF2B5EF4-FFF2-40B4-BE49-F238E27FC236}">
                <a16:creationId xmlns:a16="http://schemas.microsoft.com/office/drawing/2014/main" id="{7294E8E2-59C3-4661-BA18-E33E942F3AEC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3294252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179037" y="4918653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-52210" y="4561881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988653" y="358667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2873375" y="2331759"/>
            <a:ext cx="685800" cy="7588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6050511" y="4447782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322785" y="3641585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2021654" y="3743841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290940" y="161928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76239" y="2692191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240839" y="501981"/>
            <a:ext cx="4546241" cy="67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Dia számának helye 7">
            <a:extLst>
              <a:ext uri="{FF2B5EF4-FFF2-40B4-BE49-F238E27FC236}">
                <a16:creationId xmlns:a16="http://schemas.microsoft.com/office/drawing/2014/main" id="{9F30557E-277C-47FB-A6DB-BF5EEE292886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514986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93699" y="3429000"/>
            <a:ext cx="8353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Mérnökinformatikus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950308" y="1861119"/>
            <a:ext cx="49354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Mérnökinformatikus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67BCD8E-084F-4D0F-8822-18ED22925158}"/>
              </a:ext>
            </a:extLst>
          </p:cNvPr>
          <p:cNvSpPr txBox="1"/>
          <p:nvPr/>
        </p:nvSpPr>
        <p:spPr>
          <a:xfrm>
            <a:off x="159651" y="629924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6C6E8631-6070-45A6-8FE2-34DB667BC57D}"/>
              </a:ext>
            </a:extLst>
          </p:cNvPr>
          <p:cNvSpPr txBox="1"/>
          <p:nvPr/>
        </p:nvSpPr>
        <p:spPr>
          <a:xfrm>
            <a:off x="3333750" y="26148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  <a:endParaRPr lang="hu-HU" sz="1400" b="1" dirty="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7E9FAFD9-57AC-4A61-ABE8-2034933571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0411" y="2545335"/>
            <a:ext cx="11113" cy="7842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8" name="Line 17">
            <a:extLst>
              <a:ext uri="{FF2B5EF4-FFF2-40B4-BE49-F238E27FC236}">
                <a16:creationId xmlns:a16="http://schemas.microsoft.com/office/drawing/2014/main" id="{D2812468-7806-4B6A-92B2-BE4F8BD30A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32995" y="4064720"/>
            <a:ext cx="812800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Line 5">
            <a:extLst>
              <a:ext uri="{FF2B5EF4-FFF2-40B4-BE49-F238E27FC236}">
                <a16:creationId xmlns:a16="http://schemas.microsoft.com/office/drawing/2014/main" id="{33F74260-83D4-4653-A5EF-F5D91C0D5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0958" y="4064720"/>
            <a:ext cx="741362" cy="820738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B156FD4-FC41-4B42-83EA-AC6CA13B3436}"/>
              </a:ext>
            </a:extLst>
          </p:cNvPr>
          <p:cNvSpPr txBox="1"/>
          <p:nvPr/>
        </p:nvSpPr>
        <p:spPr>
          <a:xfrm>
            <a:off x="159651" y="484598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98954356-2B2B-48EC-9B6F-9AFCBCC37AA5}"/>
              </a:ext>
            </a:extLst>
          </p:cNvPr>
          <p:cNvSpPr txBox="1"/>
          <p:nvPr/>
        </p:nvSpPr>
        <p:spPr>
          <a:xfrm>
            <a:off x="4185488" y="484598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Dia számának helye 7">
            <a:extLst>
              <a:ext uri="{FF2B5EF4-FFF2-40B4-BE49-F238E27FC236}">
                <a16:creationId xmlns:a16="http://schemas.microsoft.com/office/drawing/2014/main" id="{4FCDDFD9-164B-4FB6-B1DC-C469102436B3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53921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42938" y="3090584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Műszaki menedzser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543" y="4438494"/>
            <a:ext cx="2808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988653" y="3586679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524500" y="4637602"/>
            <a:ext cx="3334299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2021654" y="3743841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290940" y="1619287"/>
            <a:ext cx="338571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5676239" y="2692191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4637990" y="1619287"/>
            <a:ext cx="428534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240839" y="501981"/>
            <a:ext cx="4546241" cy="67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Line 21">
            <a:extLst>
              <a:ext uri="{FF2B5EF4-FFF2-40B4-BE49-F238E27FC236}">
                <a16:creationId xmlns:a16="http://schemas.microsoft.com/office/drawing/2014/main" id="{EB79BD73-28EF-463B-86D6-28367B8DD0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72378" y="2279322"/>
            <a:ext cx="761397" cy="798636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6" name="Dia számának helye 7">
            <a:extLst>
              <a:ext uri="{FF2B5EF4-FFF2-40B4-BE49-F238E27FC236}">
                <a16:creationId xmlns:a16="http://schemas.microsoft.com/office/drawing/2014/main" id="{6D7D81EA-2230-403A-AF10-BCBFA8A1CF3D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80584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54939" y="1905637"/>
            <a:ext cx="8353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Programtervező 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104296" y="3657659"/>
            <a:ext cx="49354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Mérnökinformatikus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4570412" y="2550186"/>
            <a:ext cx="1588" cy="10414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67BCD8E-084F-4D0F-8822-18ED22925158}"/>
              </a:ext>
            </a:extLst>
          </p:cNvPr>
          <p:cNvSpPr txBox="1"/>
          <p:nvPr/>
        </p:nvSpPr>
        <p:spPr>
          <a:xfrm>
            <a:off x="159651" y="629924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6C6E8631-6070-45A6-8FE2-34DB667BC57D}"/>
              </a:ext>
            </a:extLst>
          </p:cNvPr>
          <p:cNvSpPr txBox="1"/>
          <p:nvPr/>
        </p:nvSpPr>
        <p:spPr>
          <a:xfrm>
            <a:off x="3333750" y="26148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  <a:endParaRPr lang="hu-HU" sz="1400" b="1" dirty="0"/>
          </a:p>
        </p:txBody>
      </p:sp>
      <p:sp>
        <p:nvSpPr>
          <p:cNvPr id="7" name="Dia számának helye 7">
            <a:extLst>
              <a:ext uri="{FF2B5EF4-FFF2-40B4-BE49-F238E27FC236}">
                <a16:creationId xmlns:a16="http://schemas.microsoft.com/office/drawing/2014/main" id="{82B50A99-78F7-4B36-8003-F476238F44FF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62870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31800" y="3279410"/>
            <a:ext cx="828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BSc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179037" y="4918653"/>
            <a:ext cx="42836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Energetikai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u-HU" altLang="hu-HU" sz="12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(csak keresztfélévben indul)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8007" y="1676040"/>
            <a:ext cx="278556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Gépészmérnöki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-2393899">
            <a:off x="6695621" y="3453412"/>
            <a:ext cx="88900" cy="1208087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5921762" y="4350265"/>
            <a:ext cx="28082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Mechatronikai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 rot="19206101" flipH="1">
            <a:off x="4234295" y="3951917"/>
            <a:ext cx="623888" cy="838200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6" name="Line 19"/>
          <p:cNvSpPr>
            <a:spLocks noChangeShapeType="1"/>
          </p:cNvSpPr>
          <p:nvPr/>
        </p:nvSpPr>
        <p:spPr bwMode="auto">
          <a:xfrm flipH="1">
            <a:off x="2453395" y="3786695"/>
            <a:ext cx="792163" cy="893762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197709" y="4487707"/>
            <a:ext cx="3149986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Logisztikai 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hu-HU" altLang="hu-HU" sz="2800" u="none" dirty="0">
              <a:solidFill>
                <a:srgbClr val="014B89"/>
              </a:solidFill>
              <a:latin typeface="Arial" charset="0"/>
            </a:endParaRPr>
          </a:p>
        </p:txBody>
      </p:sp>
      <p:sp>
        <p:nvSpPr>
          <p:cNvPr id="14348" name="Line 21"/>
          <p:cNvSpPr>
            <a:spLocks noChangeShapeType="1"/>
          </p:cNvSpPr>
          <p:nvPr/>
        </p:nvSpPr>
        <p:spPr bwMode="auto">
          <a:xfrm rot="19206101" flipV="1">
            <a:off x="6217194" y="2691148"/>
            <a:ext cx="1036637" cy="60325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9" name="Text Box 23"/>
          <p:cNvSpPr txBox="1">
            <a:spLocks noChangeArrowheads="1"/>
          </p:cNvSpPr>
          <p:nvPr/>
        </p:nvSpPr>
        <p:spPr bwMode="auto">
          <a:xfrm>
            <a:off x="2996592" y="1823714"/>
            <a:ext cx="323994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Villamosmérnöki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E1C6D10-C193-476D-86F3-2734FD82F9CE}"/>
              </a:ext>
            </a:extLst>
          </p:cNvPr>
          <p:cNvSpPr txBox="1">
            <a:spLocks/>
          </p:cNvSpPr>
          <p:nvPr/>
        </p:nvSpPr>
        <p:spPr bwMode="auto">
          <a:xfrm>
            <a:off x="0" y="481322"/>
            <a:ext cx="4546241" cy="6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25200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Belépési feltételek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167A93BB-A9B5-4017-90B1-E3E7DA9DDA9E}"/>
              </a:ext>
            </a:extLst>
          </p:cNvPr>
          <p:cNvSpPr txBox="1">
            <a:spLocks/>
          </p:cNvSpPr>
          <p:nvPr/>
        </p:nvSpPr>
        <p:spPr bwMode="auto">
          <a:xfrm>
            <a:off x="2756078" y="264015"/>
            <a:ext cx="2099257" cy="39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ME-GÉIK</a:t>
            </a:r>
          </a:p>
        </p:txBody>
      </p:sp>
      <p:sp>
        <p:nvSpPr>
          <p:cNvPr id="15" name="Line 25">
            <a:extLst>
              <a:ext uri="{FF2B5EF4-FFF2-40B4-BE49-F238E27FC236}">
                <a16:creationId xmlns:a16="http://schemas.microsoft.com/office/drawing/2014/main" id="{57BAD88D-A279-4FD5-A77A-D8E9B73EA20D}"/>
              </a:ext>
            </a:extLst>
          </p:cNvPr>
          <p:cNvSpPr>
            <a:spLocks noChangeShapeType="1"/>
          </p:cNvSpPr>
          <p:nvPr/>
        </p:nvSpPr>
        <p:spPr bwMode="auto">
          <a:xfrm rot="17323868" flipV="1">
            <a:off x="4206650" y="2919907"/>
            <a:ext cx="730700" cy="256469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6" name="Line 24">
            <a:extLst>
              <a:ext uri="{FF2B5EF4-FFF2-40B4-BE49-F238E27FC236}">
                <a16:creationId xmlns:a16="http://schemas.microsoft.com/office/drawing/2014/main" id="{7FC45DFC-07C3-477E-A349-C03A7E8E661A}"/>
              </a:ext>
            </a:extLst>
          </p:cNvPr>
          <p:cNvSpPr>
            <a:spLocks noChangeShapeType="1"/>
          </p:cNvSpPr>
          <p:nvPr/>
        </p:nvSpPr>
        <p:spPr bwMode="auto">
          <a:xfrm rot="4276132" flipH="1">
            <a:off x="2553566" y="2656056"/>
            <a:ext cx="913887" cy="568566"/>
          </a:xfrm>
          <a:prstGeom prst="line">
            <a:avLst/>
          </a:prstGeom>
          <a:noFill/>
          <a:ln w="57150">
            <a:solidFill>
              <a:srgbClr val="FFCC00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484D70F0-AA9A-4AFE-857E-EE7B4AE08B8C}"/>
              </a:ext>
            </a:extLst>
          </p:cNvPr>
          <p:cNvSpPr txBox="1"/>
          <p:nvPr/>
        </p:nvSpPr>
        <p:spPr>
          <a:xfrm>
            <a:off x="5777714" y="1798276"/>
            <a:ext cx="34922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hu-HU" altLang="hu-HU" sz="2800" u="none" dirty="0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Mérnökinformatikus </a:t>
            </a:r>
            <a:r>
              <a:rPr lang="hu-HU" altLang="hu-HU" sz="2800" u="none" dirty="0" err="1">
                <a:solidFill>
                  <a:srgbClr val="014B89"/>
                </a:solidFill>
                <a:latin typeface="Candara" panose="020E0502030303020204" pitchFamily="34" charset="0"/>
                <a:ea typeface="Tahoma" pitchFamily="34" charset="0"/>
                <a:cs typeface="Tahoma" pitchFamily="34" charset="0"/>
              </a:rPr>
              <a:t>MSc</a:t>
            </a:r>
            <a:endParaRPr lang="hu-HU" altLang="hu-HU" sz="2800" u="none" dirty="0">
              <a:solidFill>
                <a:srgbClr val="014B89"/>
              </a:solidFill>
              <a:latin typeface="Candara" panose="020E0502030303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Dia számának helye 7">
            <a:extLst>
              <a:ext uri="{FF2B5EF4-FFF2-40B4-BE49-F238E27FC236}">
                <a16:creationId xmlns:a16="http://schemas.microsoft.com/office/drawing/2014/main" id="{D60BD185-E6B8-494A-862C-954B66AA8CC9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159659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églalap 4"/>
          <p:cNvSpPr>
            <a:spLocks noChangeArrowheads="1"/>
          </p:cNvSpPr>
          <p:nvPr/>
        </p:nvSpPr>
        <p:spPr bwMode="auto">
          <a:xfrm>
            <a:off x="0" y="1609726"/>
            <a:ext cx="9144000" cy="4182248"/>
          </a:xfrm>
          <a:prstGeom prst="rect">
            <a:avLst/>
          </a:prstGeom>
          <a:solidFill>
            <a:srgbClr val="2979D0"/>
          </a:solidFill>
          <a:ln w="9525" algn="ctr">
            <a:noFill/>
            <a:round/>
            <a:headEnd/>
            <a:tailEnd/>
          </a:ln>
        </p:spPr>
        <p:txBody>
          <a:bodyPr wrap="square" anchor="ctr"/>
          <a:lstStyle/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E-felvételi: online jelentkezés 2023. február 15-ig</a:t>
            </a:r>
          </a:p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 teljes kreditérték esetén: előzetes kreditelismerési eljárás, benyújtás legkésőbb 2023. február 15-ig elektronikus úton a </a:t>
            </a:r>
            <a:r>
              <a:rPr lang="hu-HU" dirty="0">
                <a:solidFill>
                  <a:schemeClr val="accent2">
                    <a:lumMod val="40000"/>
                    <a:lumOff val="60000"/>
                  </a:schemeClr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zsuzsa.molnar</a:t>
            </a: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@uni-miskolc.hu</a:t>
            </a: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e-mail címre</a:t>
            </a:r>
          </a:p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Adatmódosítások, dokumentumok feltöltése az E-felvételiben legkésőbb 2023. </a:t>
            </a:r>
            <a:r>
              <a:rPr lang="hu-HU" u="none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július 12-ig.</a:t>
            </a:r>
            <a:endParaRPr lang="hu-HU" u="none" dirty="0"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Szakmai motivációs beszélgetés: záróvizsgán vagy 2023. június 28.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-958200" y="540093"/>
            <a:ext cx="6400800" cy="726732"/>
          </a:xfrm>
        </p:spPr>
        <p:txBody>
          <a:bodyPr/>
          <a:lstStyle/>
          <a:p>
            <a:pPr eaLnBrk="1" hangingPunct="1"/>
            <a:r>
              <a:rPr lang="hu-HU" altLang="hu-HU" sz="2400" b="1" dirty="0">
                <a:solidFill>
                  <a:srgbClr val="014B89"/>
                </a:solidFill>
                <a:latin typeface="Candara" panose="020E0502030303020204" pitchFamily="34" charset="0"/>
              </a:rPr>
              <a:t>Felvételi jelentkezés menete</a:t>
            </a:r>
          </a:p>
        </p:txBody>
      </p:sp>
      <p:sp>
        <p:nvSpPr>
          <p:cNvPr id="4" name="Dia számának helye 7">
            <a:extLst>
              <a:ext uri="{FF2B5EF4-FFF2-40B4-BE49-F238E27FC236}">
                <a16:creationId xmlns:a16="http://schemas.microsoft.com/office/drawing/2014/main" id="{AA53B680-68EB-45FB-9E50-7AC7CF728F8F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solidFill>
                  <a:srgbClr val="0084CC"/>
                </a:solidFill>
              </a:rPr>
              <a:t>10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75840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églalap 4"/>
          <p:cNvSpPr>
            <a:spLocks noChangeArrowheads="1"/>
          </p:cNvSpPr>
          <p:nvPr/>
        </p:nvSpPr>
        <p:spPr bwMode="auto">
          <a:xfrm>
            <a:off x="226540" y="2104252"/>
            <a:ext cx="8690919" cy="3262183"/>
          </a:xfrm>
          <a:prstGeom prst="rect">
            <a:avLst/>
          </a:prstGeom>
          <a:solidFill>
            <a:srgbClr val="2979D0"/>
          </a:solidFill>
          <a:ln w="9525" algn="ctr">
            <a:noFill/>
            <a:round/>
            <a:headEnd/>
            <a:tailEnd/>
          </a:ln>
        </p:spPr>
        <p:txBody>
          <a:bodyPr wrap="square" anchor="ctr"/>
          <a:lstStyle/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Oklevél minősítése (</a:t>
            </a:r>
            <a:r>
              <a:rPr lang="hu-HU" u="none" dirty="0" err="1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45 pont) + szakmai és motivációs beszélgetés (</a:t>
            </a:r>
            <a:r>
              <a:rPr lang="hu-HU" u="none" dirty="0" err="1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45 pont)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VAGY</a:t>
            </a:r>
          </a:p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Szakmai és motivációs beszélgetés pontszámának duplázása</a:t>
            </a:r>
          </a:p>
          <a:p>
            <a:pPr marL="342900" indent="-342900"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hu-HU" u="none" dirty="0"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maximum 10 többletpont alapján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-977250" y="559143"/>
            <a:ext cx="6400800" cy="726732"/>
          </a:xfrm>
        </p:spPr>
        <p:txBody>
          <a:bodyPr/>
          <a:lstStyle/>
          <a:p>
            <a:pPr eaLnBrk="1" hangingPunct="1"/>
            <a:r>
              <a:rPr lang="hu-HU" altLang="hu-HU" sz="2400" b="1" dirty="0">
                <a:solidFill>
                  <a:srgbClr val="014B89"/>
                </a:solidFill>
                <a:latin typeface="Candara" panose="020E0502030303020204" pitchFamily="34" charset="0"/>
              </a:rPr>
              <a:t>Pontszámítás</a:t>
            </a:r>
          </a:p>
        </p:txBody>
      </p:sp>
      <p:sp>
        <p:nvSpPr>
          <p:cNvPr id="4" name="Dia számának helye 7">
            <a:extLst>
              <a:ext uri="{FF2B5EF4-FFF2-40B4-BE49-F238E27FC236}">
                <a16:creationId xmlns:a16="http://schemas.microsoft.com/office/drawing/2014/main" id="{604839EB-5007-4FE1-82A4-F29377492F50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91875840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84D1892A-975E-4BB5-BF9C-AB30667A7853}"/>
              </a:ext>
            </a:extLst>
          </p:cNvPr>
          <p:cNvSpPr txBox="1">
            <a:spLocks/>
          </p:cNvSpPr>
          <p:nvPr/>
        </p:nvSpPr>
        <p:spPr bwMode="auto">
          <a:xfrm>
            <a:off x="1026695" y="1828801"/>
            <a:ext cx="6994358" cy="129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Nem kétséges, ITT A HELYED!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72F5AB-E896-43BA-B7B6-2BA1B02580C0}" type="slidenum">
              <a:rPr kumimoji="0" lang="hu-H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u-HU" altLang="hu-H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Dia számának helye 7">
            <a:extLst>
              <a:ext uri="{FF2B5EF4-FFF2-40B4-BE49-F238E27FC236}">
                <a16:creationId xmlns:a16="http://schemas.microsoft.com/office/drawing/2014/main" id="{0D1B510D-D164-46F0-A6AD-B6D8EB8E18ED}"/>
              </a:ext>
            </a:extLst>
          </p:cNvPr>
          <p:cNvSpPr txBox="1">
            <a:spLocks/>
          </p:cNvSpPr>
          <p:nvPr/>
        </p:nvSpPr>
        <p:spPr bwMode="auto">
          <a:xfrm>
            <a:off x="5181600" y="6124575"/>
            <a:ext cx="706446" cy="6371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u-H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u="none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err="1">
                <a:solidFill>
                  <a:srgbClr val="0084CC"/>
                </a:solidFill>
              </a:rPr>
              <a:t>januá</a:t>
            </a:r>
            <a:r>
              <a:rPr kumimoji="0" lang="hu-HU" alt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1200" b="1" i="0" u="none" strike="noStrike" kern="1200" cap="none" spc="0" normalizeH="0" baseline="0" noProof="0">
                <a:ln>
                  <a:noFill/>
                </a:ln>
                <a:solidFill>
                  <a:srgbClr val="0084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</a:t>
            </a:r>
            <a:endParaRPr kumimoji="0" lang="hu-HU" altLang="hu-HU" sz="1200" b="1" i="0" u="none" strike="noStrike" kern="1200" cap="none" spc="0" normalizeH="0" baseline="0" noProof="0" dirty="0">
              <a:ln>
                <a:noFill/>
              </a:ln>
              <a:solidFill>
                <a:srgbClr val="0084C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58639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515</Words>
  <Application>Microsoft Office PowerPoint</Application>
  <PresentationFormat>Diavetítés a képernyőre (4:3 oldalarány)</PresentationFormat>
  <Paragraphs>219</Paragraphs>
  <Slides>19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5</vt:i4>
      </vt:variant>
      <vt:variant>
        <vt:lpstr>Diacímek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Candara</vt:lpstr>
      <vt:lpstr>Tahoma</vt:lpstr>
      <vt:lpstr>Times New Roman</vt:lpstr>
      <vt:lpstr>Wingdings</vt:lpstr>
      <vt:lpstr>Alapértelmezett terv</vt:lpstr>
      <vt:lpstr>1_Alapértelmezett terv</vt:lpstr>
      <vt:lpstr>2_Alapértelmezett terv</vt:lpstr>
      <vt:lpstr>1_Office-téma</vt:lpstr>
      <vt:lpstr>3_Alapértelmezett terv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Felvételi jelentkezés menete</vt:lpstr>
      <vt:lpstr>Pontszámítás</vt:lpstr>
      <vt:lpstr>PowerPoint-bemutató</vt:lpstr>
    </vt:vector>
  </TitlesOfParts>
  <Company>Gépelemek Tanszéke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gépipari szakemberképzés helyzete</dc:title>
  <dc:creator>Miskolci Egyetem</dc:creator>
  <cp:lastModifiedBy>Szabó Anikó</cp:lastModifiedBy>
  <cp:revision>450</cp:revision>
  <dcterms:created xsi:type="dcterms:W3CDTF">2003-10-11T06:41:36Z</dcterms:created>
  <dcterms:modified xsi:type="dcterms:W3CDTF">2023-01-10T07:09:02Z</dcterms:modified>
</cp:coreProperties>
</file>